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 id="2147483677" r:id="rId5"/>
    <p:sldMasterId id="2147483678" r:id="rId6"/>
    <p:sldMasterId id="2147483679" r:id="rId7"/>
  </p:sldMasterIdLst>
  <p:notesMasterIdLst>
    <p:notesMasterId r:id="rId26"/>
  </p:notesMasterIdLst>
  <p:sldIdLst>
    <p:sldId id="256" r:id="rId8"/>
    <p:sldId id="257" r:id="rId9"/>
    <p:sldId id="258" r:id="rId10"/>
    <p:sldId id="259" r:id="rId11"/>
    <p:sldId id="273" r:id="rId12"/>
    <p:sldId id="260" r:id="rId13"/>
    <p:sldId id="261" r:id="rId14"/>
    <p:sldId id="262" r:id="rId15"/>
    <p:sldId id="263" r:id="rId16"/>
    <p:sldId id="264" r:id="rId17"/>
    <p:sldId id="271" r:id="rId18"/>
    <p:sldId id="265" r:id="rId19"/>
    <p:sldId id="272" r:id="rId20"/>
    <p:sldId id="266" r:id="rId21"/>
    <p:sldId id="268" r:id="rId22"/>
    <p:sldId id="269" r:id="rId23"/>
    <p:sldId id="267" r:id="rId24"/>
    <p:sldId id="274" r:id="rId25"/>
  </p:sldIdLst>
  <p:sldSz cx="12192000" cy="6858000"/>
  <p:notesSz cx="6858000" cy="9144000"/>
  <p:embeddedFontLst>
    <p:embeddedFont>
      <p:font typeface="Algerian" panose="04020705040A02060702" pitchFamily="82" charset="0"/>
      <p:regular r:id="rId27"/>
    </p:embeddedFont>
    <p:embeddedFont>
      <p:font typeface="Bell MT" panose="02020503060305020303" pitchFamily="18" charset="0"/>
      <p:regular r:id="rId28"/>
      <p:bold r:id="rId29"/>
      <p:italic r:id="rId30"/>
      <p:boldItalic r:id="rId31"/>
    </p:embeddedFont>
    <p:embeddedFont>
      <p:font typeface="Bookman Old Style" panose="02050604050505020204"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Libre Franklin"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62" d="100"/>
          <a:sy n="62" d="100"/>
        </p:scale>
        <p:origin x="9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4.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3.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torpavan@outlook.com" userId="dfd66304f5eabf7c" providerId="LiveId" clId="{A96F1DA0-48C5-4A87-ACBB-626E1A64DF56}"/>
    <pc:docChg chg="modSld">
      <pc:chgData name="mentorpavan@outlook.com" userId="dfd66304f5eabf7c" providerId="LiveId" clId="{A96F1DA0-48C5-4A87-ACBB-626E1A64DF56}" dt="2021-12-22T05:31:16.458" v="2" actId="20577"/>
      <pc:docMkLst>
        <pc:docMk/>
      </pc:docMkLst>
      <pc:sldChg chg="modSp">
        <pc:chgData name="mentorpavan@outlook.com" userId="dfd66304f5eabf7c" providerId="LiveId" clId="{A96F1DA0-48C5-4A87-ACBB-626E1A64DF56}" dt="2021-12-22T05:31:16.458" v="2" actId="20577"/>
        <pc:sldMkLst>
          <pc:docMk/>
          <pc:sldMk cId="0" sldId="258"/>
        </pc:sldMkLst>
        <pc:spChg chg="mod">
          <ac:chgData name="mentorpavan@outlook.com" userId="dfd66304f5eabf7c" providerId="LiveId" clId="{A96F1DA0-48C5-4A87-ACBB-626E1A64DF56}" dt="2021-12-22T05:31:16.458" v="2" actId="20577"/>
          <ac:spMkLst>
            <pc:docMk/>
            <pc:sldMk cId="0" sldId="258"/>
            <ac:spMk id="29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78470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07f28308da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07f28308da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107f28308da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7f28308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7f28308da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107f28308da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07f3c2ed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07f3c2ed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107f3c2ed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7f28308d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7f28308d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107f28308d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07f28308d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07f28308d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6" name="Google Shape;466;g107f28308d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38803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2464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EFEFE"/>
              </a:buClr>
              <a:buSzPts val="8000"/>
              <a:buFont typeface="Bookman Old Style"/>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lt1"/>
                </a:solidFill>
                <a:latin typeface="Libre Franklin"/>
                <a:ea typeface="Libre Franklin"/>
                <a:cs typeface="Libre Franklin"/>
                <a:sym typeface="Libre Franklin"/>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2"/>
          <p:cNvCxnSpPr/>
          <p:nvPr/>
        </p:nvCxnSpPr>
        <p:spPr>
          <a:xfrm>
            <a:off x="1207658" y="4474741"/>
            <a:ext cx="9875520" cy="0"/>
          </a:xfrm>
          <a:prstGeom prst="straightConnector1">
            <a:avLst/>
          </a:prstGeom>
          <a:noFill/>
          <a:ln w="12700" cap="flat" cmpd="sng">
            <a:solidFill>
              <a:srgbClr val="FEFEFE"/>
            </a:solidFill>
            <a:prstDash val="solid"/>
            <a:round/>
            <a:headEnd type="none" w="sm" len="sm"/>
            <a:tailEnd type="none" w="sm" len="sm"/>
          </a:ln>
        </p:spPr>
      </p:cxnSp>
      <p:sp>
        <p:nvSpPr>
          <p:cNvPr id="22" name="Google Shape;22;p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8"/>
        <p:cNvGrpSpPr/>
        <p:nvPr/>
      </p:nvGrpSpPr>
      <p:grpSpPr>
        <a:xfrm>
          <a:off x="0" y="0"/>
          <a:ext cx="0" cy="0"/>
          <a:chOff x="0" y="0"/>
          <a:chExt cx="0" cy="0"/>
        </a:xfrm>
      </p:grpSpPr>
      <p:sp>
        <p:nvSpPr>
          <p:cNvPr id="99" name="Google Shape;99;p1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3"/>
        <p:cNvGrpSpPr/>
        <p:nvPr/>
      </p:nvGrpSpPr>
      <p:grpSpPr>
        <a:xfrm>
          <a:off x="0" y="0"/>
          <a:ext cx="0" cy="0"/>
          <a:chOff x="0" y="0"/>
          <a:chExt cx="0" cy="0"/>
        </a:xfrm>
      </p:grpSpPr>
      <p:sp>
        <p:nvSpPr>
          <p:cNvPr id="104" name="Google Shape;104;p14"/>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a:spLocks noGrp="1"/>
          </p:cNvSpPr>
          <p:nvPr>
            <p:ph type="pic" idx="2"/>
          </p:nvPr>
        </p:nvSpPr>
        <p:spPr>
          <a:xfrm>
            <a:off x="15" y="0"/>
            <a:ext cx="12191985" cy="4578350"/>
          </a:xfrm>
          <a:prstGeom prst="rect">
            <a:avLst/>
          </a:prstGeom>
          <a:solidFill>
            <a:srgbClr val="D8D8D8"/>
          </a:solidFill>
          <a:ln>
            <a:noFill/>
          </a:ln>
        </p:spPr>
      </p:sp>
      <p:sp>
        <p:nvSpPr>
          <p:cNvPr id="106" name="Google Shape;106;p14"/>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4"/>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08" name="Google Shape;108;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7" name="Google Shape;147;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1"/>
        <p:cNvGrpSpPr/>
        <p:nvPr/>
      </p:nvGrpSpPr>
      <p:grpSpPr>
        <a:xfrm>
          <a:off x="0" y="0"/>
          <a:ext cx="0" cy="0"/>
          <a:chOff x="0" y="0"/>
          <a:chExt cx="0" cy="0"/>
        </a:xfrm>
      </p:grpSpPr>
      <p:sp>
        <p:nvSpPr>
          <p:cNvPr id="152" name="Google Shape;152;p17"/>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7"/>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FEFEFE"/>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0"/>
              </a:spcAft>
              <a:buSzPts val="1200"/>
              <a:buNone/>
              <a:defRPr>
                <a:solidFill>
                  <a:schemeClr val="lt1"/>
                </a:solidFill>
              </a:defRPr>
            </a:lvl9pPr>
          </a:lstStyle>
          <a:p>
            <a:endParaRPr/>
          </a:p>
        </p:txBody>
      </p:sp>
      <p:sp>
        <p:nvSpPr>
          <p:cNvPr id="154" name="Google Shape;154;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58"/>
        <p:cNvGrpSpPr/>
        <p:nvPr/>
      </p:nvGrpSpPr>
      <p:grpSpPr>
        <a:xfrm>
          <a:off x="0" y="0"/>
          <a:ext cx="0" cy="0"/>
          <a:chOff x="0" y="0"/>
          <a:chExt cx="0" cy="0"/>
        </a:xfrm>
      </p:grpSpPr>
      <p:sp>
        <p:nvSpPr>
          <p:cNvPr id="159" name="Google Shape;159;p1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5400"/>
              <a:buNone/>
              <a:defRPr sz="5400" b="0">
                <a:solidFill>
                  <a:srgbClr val="FEFEFE"/>
                </a:solidFill>
                <a:latin typeface="Century Gothic"/>
                <a:ea typeface="Century Gothic"/>
                <a:cs typeface="Century Gothic"/>
                <a:sym typeface="Century Gothic"/>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EFEFE"/>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9"/>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FEFEFE"/>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0"/>
              </a:spcAft>
              <a:buSzPts val="1400"/>
              <a:buNone/>
              <a:defRPr sz="1400">
                <a:solidFill>
                  <a:schemeClr val="lt1"/>
                </a:solidFill>
              </a:defRPr>
            </a:lvl9pPr>
          </a:lstStyle>
          <a:p>
            <a:endParaRPr/>
          </a:p>
        </p:txBody>
      </p:sp>
      <p:sp>
        <p:nvSpPr>
          <p:cNvPr id="163" name="Google Shape;163;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9"/>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0"/>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0" name="Google Shape;170;p20"/>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1" name="Google Shape;171;p2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1"/>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78" name="Google Shape;178;p21"/>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9" name="Google Shape;179;p21"/>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80" name="Google Shape;180;p21"/>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81" name="Google Shape;181;p2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1"/>
        <p:cNvGrpSpPr/>
        <p:nvPr/>
      </p:nvGrpSpPr>
      <p:grpSpPr>
        <a:xfrm>
          <a:off x="0" y="0"/>
          <a:ext cx="0" cy="0"/>
          <a:chOff x="0" y="0"/>
          <a:chExt cx="0" cy="0"/>
        </a:xfrm>
      </p:grpSpPr>
      <p:sp>
        <p:nvSpPr>
          <p:cNvPr id="192" name="Google Shape;192;p2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2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EFEFE"/>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24"/>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99" name="Google Shape;199;p24"/>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200" name="Google Shape;200;p2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2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EFEFE"/>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25"/>
          <p:cNvSpPr>
            <a:spLocks noGrp="1"/>
          </p:cNvSpPr>
          <p:nvPr>
            <p:ph type="pic" idx="2"/>
          </p:nvPr>
        </p:nvSpPr>
        <p:spPr>
          <a:xfrm>
            <a:off x="2589212" y="634965"/>
            <a:ext cx="8915400" cy="3854970"/>
          </a:xfrm>
          <a:prstGeom prst="rect">
            <a:avLst/>
          </a:prstGeom>
          <a:noFill/>
          <a:ln>
            <a:noFill/>
          </a:ln>
        </p:spPr>
      </p:sp>
      <p:sp>
        <p:nvSpPr>
          <p:cNvPr id="207" name="Google Shape;207;p25"/>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208" name="Google Shape;208;p2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2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2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EFEFE"/>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26"/>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FEFEFE"/>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0"/>
              </a:spcAft>
              <a:buSzPts val="1400"/>
              <a:buNone/>
              <a:defRPr sz="1400">
                <a:solidFill>
                  <a:schemeClr val="lt1"/>
                </a:solidFill>
              </a:defRPr>
            </a:lvl9pPr>
          </a:lstStyle>
          <a:p>
            <a:endParaRPr/>
          </a:p>
        </p:txBody>
      </p:sp>
      <p:sp>
        <p:nvSpPr>
          <p:cNvPr id="215" name="Google Shape;215;p2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EFEFE"/>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27"/>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FEFEFE"/>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22" name="Google Shape;222;p27"/>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FEFEFE"/>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0"/>
              </a:spcAft>
              <a:buSzPts val="1400"/>
              <a:buNone/>
              <a:defRPr sz="1400">
                <a:solidFill>
                  <a:schemeClr val="lt1"/>
                </a:solidFill>
              </a:defRPr>
            </a:lvl9pPr>
          </a:lstStyle>
          <a:p>
            <a:endParaRPr/>
          </a:p>
        </p:txBody>
      </p:sp>
      <p:sp>
        <p:nvSpPr>
          <p:cNvPr id="223" name="Google Shape;223;p2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2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27"/>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228" name="Google Shape;228;p2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FEFEFE"/>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8"/>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FEFEFE"/>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32" name="Google Shape;232;p2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2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EFEFE"/>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9"/>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39" name="Google Shape;239;p29"/>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FEFEFE"/>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0" name="Google Shape;240;p2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1" name="Google Shape;241;p2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2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p29"/>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245" name="Google Shape;245;p29"/>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EFEFE"/>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49" name="Google Shape;249;p3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FEFEFE"/>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50" name="Google Shape;250;p3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3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1"/>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57" name="Google Shape;257;p3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3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3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1"/>
        <p:cNvGrpSpPr/>
        <p:nvPr/>
      </p:nvGrpSpPr>
      <p:grpSpPr>
        <a:xfrm>
          <a:off x="0" y="0"/>
          <a:ext cx="0" cy="0"/>
          <a:chOff x="0" y="0"/>
          <a:chExt cx="0" cy="0"/>
        </a:xfrm>
      </p:grpSpPr>
      <p:sp>
        <p:nvSpPr>
          <p:cNvPr id="262" name="Google Shape;262;p32"/>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32"/>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264" name="Google Shape;264;p3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3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3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7"/>
        <p:cNvGrpSpPr/>
        <p:nvPr/>
      </p:nvGrpSpPr>
      <p:grpSpPr>
        <a:xfrm>
          <a:off x="0" y="0"/>
          <a:ext cx="0" cy="0"/>
          <a:chOff x="0" y="0"/>
          <a:chExt cx="0" cy="0"/>
        </a:xfrm>
      </p:grpSpPr>
      <p:sp>
        <p:nvSpPr>
          <p:cNvPr id="48" name="Google Shape;48;p6"/>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52" name="Google Shape;52;p6"/>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Libre Franklin"/>
                <a:ea typeface="Libre Franklin"/>
                <a:cs typeface="Libre Franklin"/>
                <a:sym typeface="Libre Franklin"/>
              </a:defRPr>
            </a:lvl1pPr>
            <a:lvl2pPr marL="0" lvl="1" indent="0" algn="l">
              <a:spcBef>
                <a:spcPts val="0"/>
              </a:spcBef>
              <a:buNone/>
              <a:defRPr sz="800">
                <a:solidFill>
                  <a:schemeClr val="dk2"/>
                </a:solidFill>
                <a:latin typeface="Libre Franklin"/>
                <a:ea typeface="Libre Franklin"/>
                <a:cs typeface="Libre Franklin"/>
                <a:sym typeface="Libre Franklin"/>
              </a:defRPr>
            </a:lvl2pPr>
            <a:lvl3pPr marL="0" lvl="2" indent="0" algn="l">
              <a:spcBef>
                <a:spcPts val="0"/>
              </a:spcBef>
              <a:buNone/>
              <a:defRPr sz="800">
                <a:solidFill>
                  <a:schemeClr val="dk2"/>
                </a:solidFill>
                <a:latin typeface="Libre Franklin"/>
                <a:ea typeface="Libre Franklin"/>
                <a:cs typeface="Libre Franklin"/>
                <a:sym typeface="Libre Franklin"/>
              </a:defRPr>
            </a:lvl3pPr>
            <a:lvl4pPr marL="0" lvl="3" indent="0" algn="l">
              <a:spcBef>
                <a:spcPts val="0"/>
              </a:spcBef>
              <a:buNone/>
              <a:defRPr sz="800">
                <a:solidFill>
                  <a:schemeClr val="dk2"/>
                </a:solidFill>
                <a:latin typeface="Libre Franklin"/>
                <a:ea typeface="Libre Franklin"/>
                <a:cs typeface="Libre Franklin"/>
                <a:sym typeface="Libre Franklin"/>
              </a:defRPr>
            </a:lvl4pPr>
            <a:lvl5pPr marL="0" lvl="4" indent="0" algn="l">
              <a:spcBef>
                <a:spcPts val="0"/>
              </a:spcBef>
              <a:buNone/>
              <a:defRPr sz="800">
                <a:solidFill>
                  <a:schemeClr val="dk2"/>
                </a:solidFill>
                <a:latin typeface="Libre Franklin"/>
                <a:ea typeface="Libre Franklin"/>
                <a:cs typeface="Libre Franklin"/>
                <a:sym typeface="Libre Franklin"/>
              </a:defRPr>
            </a:lvl5pPr>
            <a:lvl6pPr marL="0" lvl="5" indent="0" algn="l">
              <a:spcBef>
                <a:spcPts val="0"/>
              </a:spcBef>
              <a:buNone/>
              <a:defRPr sz="800">
                <a:solidFill>
                  <a:schemeClr val="dk2"/>
                </a:solidFill>
                <a:latin typeface="Libre Franklin"/>
                <a:ea typeface="Libre Franklin"/>
                <a:cs typeface="Libre Franklin"/>
                <a:sym typeface="Libre Franklin"/>
              </a:defRPr>
            </a:lvl6pPr>
            <a:lvl7pPr marL="0" lvl="6" indent="0" algn="l">
              <a:spcBef>
                <a:spcPts val="0"/>
              </a:spcBef>
              <a:buNone/>
              <a:defRPr sz="800">
                <a:solidFill>
                  <a:schemeClr val="dk2"/>
                </a:solidFill>
                <a:latin typeface="Libre Franklin"/>
                <a:ea typeface="Libre Franklin"/>
                <a:cs typeface="Libre Franklin"/>
                <a:sym typeface="Libre Franklin"/>
              </a:defRPr>
            </a:lvl7pPr>
            <a:lvl8pPr marL="0" lvl="7" indent="0" algn="l">
              <a:spcBef>
                <a:spcPts val="0"/>
              </a:spcBef>
              <a:buNone/>
              <a:defRPr sz="800">
                <a:solidFill>
                  <a:schemeClr val="dk2"/>
                </a:solidFill>
                <a:latin typeface="Libre Franklin"/>
                <a:ea typeface="Libre Franklin"/>
                <a:cs typeface="Libre Franklin"/>
                <a:sym typeface="Libre Franklin"/>
              </a:defRPr>
            </a:lvl8pPr>
            <a:lvl9pPr marL="0" lvl="8" indent="0" algn="l">
              <a:spcBef>
                <a:spcPts val="0"/>
              </a:spcBef>
              <a:buNone/>
              <a:defRPr sz="800">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sp>
        <p:nvSpPr>
          <p:cNvPr id="56" name="Google Shape;56;p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59" name="Google Shape;59;p7"/>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60" name="Google Shape;60;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6" name="Google Shape;66;p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69"/>
        <p:cNvGrpSpPr/>
        <p:nvPr/>
      </p:nvGrpSpPr>
      <p:grpSpPr>
        <a:xfrm>
          <a:off x="0" y="0"/>
          <a:ext cx="0" cy="0"/>
          <a:chOff x="0" y="0"/>
          <a:chExt cx="0" cy="0"/>
        </a:xfrm>
      </p:grpSpPr>
      <p:sp>
        <p:nvSpPr>
          <p:cNvPr id="70" name="Google Shape;70;p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73" name="Google Shape;73;p9"/>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74" name="Google Shape;74;p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0"/>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10"/>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1" name="Google Shape;81;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1"/>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7" name="Google Shape;87;p11"/>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8" name="Google Shape;88;p11"/>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89" name="Google Shape;89;p11"/>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FEFEFE"/>
              </a:buClr>
              <a:buSzPts val="4700"/>
              <a:buFont typeface="Bookman Old Style"/>
              <a:buNone/>
              <a:defRPr sz="4700" b="0" i="0" u="none" strike="noStrike" cap="none">
                <a:solidFill>
                  <a:srgbClr val="FEFEFE"/>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FEFEFE"/>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FEFEFE"/>
              </a:buClr>
              <a:buSzPts val="1700"/>
              <a:buFont typeface="Calibri"/>
              <a:buChar char="◦"/>
              <a:defRPr sz="1700" b="0" i="0" u="none" strike="noStrike" cap="none">
                <a:solidFill>
                  <a:srgbClr val="FEFEFE"/>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FEFEFE"/>
              </a:buClr>
              <a:buSzPts val="1300"/>
              <a:buFont typeface="Calibri"/>
              <a:buChar char="◦"/>
              <a:defRPr sz="1300" b="0" i="0" u="none" strike="noStrike" cap="none">
                <a:solidFill>
                  <a:srgbClr val="FEFEFE"/>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Libre Franklin"/>
                <a:ea typeface="Libre Franklin"/>
                <a:cs typeface="Libre Franklin"/>
                <a:sym typeface="Libre Franklin"/>
              </a:defRPr>
            </a:lvl9pPr>
          </a:lstStyle>
          <a:p>
            <a:endParaRPr/>
          </a:p>
        </p:txBody>
      </p:sp>
      <p:sp>
        <p:nvSpPr>
          <p:cNvPr id="13" name="Google Shape;13;p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5" name="Google Shape;15;p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6" name="Google Shape;16;p1"/>
          <p:cNvCxnSpPr/>
          <p:nvPr/>
        </p:nvCxnSpPr>
        <p:spPr>
          <a:xfrm>
            <a:off x="1193532" y="1897380"/>
            <a:ext cx="9966960" cy="0"/>
          </a:xfrm>
          <a:prstGeom prst="straightConnector1">
            <a:avLst/>
          </a:prstGeom>
          <a:noFill/>
          <a:ln w="12700"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p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29" name="Google Shape;29;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0" name="Google Shape;30;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1" name="Google Shape;31;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u="none">
                <a:solidFill>
                  <a:srgbClr val="FFFFFF"/>
                </a:solidFill>
                <a:latin typeface="Libre Franklin"/>
                <a:ea typeface="Libre Franklin"/>
                <a:cs typeface="Libre Franklin"/>
                <a:sym typeface="Libre Franklin"/>
              </a:defRPr>
            </a:lvl1pPr>
            <a:lvl2pPr marL="0" marR="0" lvl="1" indent="0" algn="l" rtl="0">
              <a:spcBef>
                <a:spcPts val="0"/>
              </a:spcBef>
              <a:buNone/>
              <a:defRPr sz="800" b="0" u="none">
                <a:solidFill>
                  <a:srgbClr val="FFFFFF"/>
                </a:solidFill>
                <a:latin typeface="Libre Franklin"/>
                <a:ea typeface="Libre Franklin"/>
                <a:cs typeface="Libre Franklin"/>
                <a:sym typeface="Libre Franklin"/>
              </a:defRPr>
            </a:lvl2pPr>
            <a:lvl3pPr marL="0" marR="0" lvl="2" indent="0" algn="l" rtl="0">
              <a:spcBef>
                <a:spcPts val="0"/>
              </a:spcBef>
              <a:buNone/>
              <a:defRPr sz="800" b="0" u="none">
                <a:solidFill>
                  <a:srgbClr val="FFFFFF"/>
                </a:solidFill>
                <a:latin typeface="Libre Franklin"/>
                <a:ea typeface="Libre Franklin"/>
                <a:cs typeface="Libre Franklin"/>
                <a:sym typeface="Libre Franklin"/>
              </a:defRPr>
            </a:lvl3pPr>
            <a:lvl4pPr marL="0" marR="0" lvl="3" indent="0" algn="l" rtl="0">
              <a:spcBef>
                <a:spcPts val="0"/>
              </a:spcBef>
              <a:buNone/>
              <a:defRPr sz="800" b="0" u="none">
                <a:solidFill>
                  <a:srgbClr val="FFFFFF"/>
                </a:solidFill>
                <a:latin typeface="Libre Franklin"/>
                <a:ea typeface="Libre Franklin"/>
                <a:cs typeface="Libre Franklin"/>
                <a:sym typeface="Libre Franklin"/>
              </a:defRPr>
            </a:lvl4pPr>
            <a:lvl5pPr marL="0" marR="0" lvl="4" indent="0" algn="l" rtl="0">
              <a:spcBef>
                <a:spcPts val="0"/>
              </a:spcBef>
              <a:buNone/>
              <a:defRPr sz="800" b="0" u="none">
                <a:solidFill>
                  <a:srgbClr val="FFFFFF"/>
                </a:solidFill>
                <a:latin typeface="Libre Franklin"/>
                <a:ea typeface="Libre Franklin"/>
                <a:cs typeface="Libre Franklin"/>
                <a:sym typeface="Libre Franklin"/>
              </a:defRPr>
            </a:lvl5pPr>
            <a:lvl6pPr marL="0" marR="0" lvl="5" indent="0" algn="l" rtl="0">
              <a:spcBef>
                <a:spcPts val="0"/>
              </a:spcBef>
              <a:buNone/>
              <a:defRPr sz="800" b="0" u="none">
                <a:solidFill>
                  <a:srgbClr val="FFFFFF"/>
                </a:solidFill>
                <a:latin typeface="Libre Franklin"/>
                <a:ea typeface="Libre Franklin"/>
                <a:cs typeface="Libre Franklin"/>
                <a:sym typeface="Libre Franklin"/>
              </a:defRPr>
            </a:lvl6pPr>
            <a:lvl7pPr marL="0" marR="0" lvl="6" indent="0" algn="l" rtl="0">
              <a:spcBef>
                <a:spcPts val="0"/>
              </a:spcBef>
              <a:buNone/>
              <a:defRPr sz="800" b="0" u="none">
                <a:solidFill>
                  <a:srgbClr val="FFFFFF"/>
                </a:solidFill>
                <a:latin typeface="Libre Franklin"/>
                <a:ea typeface="Libre Franklin"/>
                <a:cs typeface="Libre Franklin"/>
                <a:sym typeface="Libre Franklin"/>
              </a:defRPr>
            </a:lvl7pPr>
            <a:lvl8pPr marL="0" marR="0" lvl="7" indent="0" algn="l" rtl="0">
              <a:spcBef>
                <a:spcPts val="0"/>
              </a:spcBef>
              <a:buNone/>
              <a:defRPr sz="800" b="0" u="none">
                <a:solidFill>
                  <a:srgbClr val="FFFFFF"/>
                </a:solidFill>
                <a:latin typeface="Libre Franklin"/>
                <a:ea typeface="Libre Franklin"/>
                <a:cs typeface="Libre Franklin"/>
                <a:sym typeface="Libre Franklin"/>
              </a:defRPr>
            </a:lvl8pPr>
            <a:lvl9pPr marL="0" marR="0" lvl="8" indent="0" algn="l" rtl="0">
              <a:spcBef>
                <a:spcPts val="0"/>
              </a:spcBef>
              <a:buNone/>
              <a:defRPr sz="800" b="0" u="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32" name="Google Shape;32;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43" name="Google Shape;43;p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4" name="Google Shape;44;p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5" name="Google Shape;45;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u="none">
                <a:solidFill>
                  <a:srgbClr val="FFFFFF"/>
                </a:solidFill>
                <a:latin typeface="Libre Franklin"/>
                <a:ea typeface="Libre Franklin"/>
                <a:cs typeface="Libre Franklin"/>
                <a:sym typeface="Libre Franklin"/>
              </a:defRPr>
            </a:lvl1pPr>
            <a:lvl2pPr marL="0" marR="0" lvl="1" indent="0" algn="l" rtl="0">
              <a:spcBef>
                <a:spcPts val="0"/>
              </a:spcBef>
              <a:buNone/>
              <a:defRPr sz="800" b="0" u="none">
                <a:solidFill>
                  <a:srgbClr val="FFFFFF"/>
                </a:solidFill>
                <a:latin typeface="Libre Franklin"/>
                <a:ea typeface="Libre Franklin"/>
                <a:cs typeface="Libre Franklin"/>
                <a:sym typeface="Libre Franklin"/>
              </a:defRPr>
            </a:lvl2pPr>
            <a:lvl3pPr marL="0" marR="0" lvl="2" indent="0" algn="l" rtl="0">
              <a:spcBef>
                <a:spcPts val="0"/>
              </a:spcBef>
              <a:buNone/>
              <a:defRPr sz="800" b="0" u="none">
                <a:solidFill>
                  <a:srgbClr val="FFFFFF"/>
                </a:solidFill>
                <a:latin typeface="Libre Franklin"/>
                <a:ea typeface="Libre Franklin"/>
                <a:cs typeface="Libre Franklin"/>
                <a:sym typeface="Libre Franklin"/>
              </a:defRPr>
            </a:lvl3pPr>
            <a:lvl4pPr marL="0" marR="0" lvl="3" indent="0" algn="l" rtl="0">
              <a:spcBef>
                <a:spcPts val="0"/>
              </a:spcBef>
              <a:buNone/>
              <a:defRPr sz="800" b="0" u="none">
                <a:solidFill>
                  <a:srgbClr val="FFFFFF"/>
                </a:solidFill>
                <a:latin typeface="Libre Franklin"/>
                <a:ea typeface="Libre Franklin"/>
                <a:cs typeface="Libre Franklin"/>
                <a:sym typeface="Libre Franklin"/>
              </a:defRPr>
            </a:lvl4pPr>
            <a:lvl5pPr marL="0" marR="0" lvl="4" indent="0" algn="l" rtl="0">
              <a:spcBef>
                <a:spcPts val="0"/>
              </a:spcBef>
              <a:buNone/>
              <a:defRPr sz="800" b="0" u="none">
                <a:solidFill>
                  <a:srgbClr val="FFFFFF"/>
                </a:solidFill>
                <a:latin typeface="Libre Franklin"/>
                <a:ea typeface="Libre Franklin"/>
                <a:cs typeface="Libre Franklin"/>
                <a:sym typeface="Libre Franklin"/>
              </a:defRPr>
            </a:lvl5pPr>
            <a:lvl6pPr marL="0" marR="0" lvl="5" indent="0" algn="l" rtl="0">
              <a:spcBef>
                <a:spcPts val="0"/>
              </a:spcBef>
              <a:buNone/>
              <a:defRPr sz="800" b="0" u="none">
                <a:solidFill>
                  <a:srgbClr val="FFFFFF"/>
                </a:solidFill>
                <a:latin typeface="Libre Franklin"/>
                <a:ea typeface="Libre Franklin"/>
                <a:cs typeface="Libre Franklin"/>
                <a:sym typeface="Libre Franklin"/>
              </a:defRPr>
            </a:lvl6pPr>
            <a:lvl7pPr marL="0" marR="0" lvl="6" indent="0" algn="l" rtl="0">
              <a:spcBef>
                <a:spcPts val="0"/>
              </a:spcBef>
              <a:buNone/>
              <a:defRPr sz="800" b="0" u="none">
                <a:solidFill>
                  <a:srgbClr val="FFFFFF"/>
                </a:solidFill>
                <a:latin typeface="Libre Franklin"/>
                <a:ea typeface="Libre Franklin"/>
                <a:cs typeface="Libre Franklin"/>
                <a:sym typeface="Libre Franklin"/>
              </a:defRPr>
            </a:lvl7pPr>
            <a:lvl8pPr marL="0" marR="0" lvl="7" indent="0" algn="l" rtl="0">
              <a:spcBef>
                <a:spcPts val="0"/>
              </a:spcBef>
              <a:buNone/>
              <a:defRPr sz="800" b="0" u="none">
                <a:solidFill>
                  <a:srgbClr val="FFFFFF"/>
                </a:solidFill>
                <a:latin typeface="Libre Franklin"/>
                <a:ea typeface="Libre Franklin"/>
                <a:cs typeface="Libre Franklin"/>
                <a:sym typeface="Libre Franklin"/>
              </a:defRPr>
            </a:lvl8pPr>
            <a:lvl9pPr marL="0" marR="0" lvl="8" indent="0" algn="l" rtl="0">
              <a:spcBef>
                <a:spcPts val="0"/>
              </a:spcBef>
              <a:buNone/>
              <a:defRPr sz="800" b="0" u="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46" name="Google Shape;46;p5"/>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1"/>
        <p:cNvGrpSpPr/>
        <p:nvPr/>
      </p:nvGrpSpPr>
      <p:grpSpPr>
        <a:xfrm>
          <a:off x="0" y="0"/>
          <a:ext cx="0" cy="0"/>
          <a:chOff x="0" y="0"/>
          <a:chExt cx="0" cy="0"/>
        </a:xfrm>
      </p:grpSpPr>
      <p:grpSp>
        <p:nvGrpSpPr>
          <p:cNvPr id="112" name="Google Shape;112;p15"/>
          <p:cNvGrpSpPr/>
          <p:nvPr/>
        </p:nvGrpSpPr>
        <p:grpSpPr>
          <a:xfrm>
            <a:off x="1" y="228600"/>
            <a:ext cx="2851516" cy="6638628"/>
            <a:chOff x="2487613" y="285750"/>
            <a:chExt cx="2428875" cy="5654676"/>
          </a:xfrm>
        </p:grpSpPr>
        <p:sp>
          <p:nvSpPr>
            <p:cNvPr id="113" name="Google Shape;113;p15"/>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5"/>
          <p:cNvGrpSpPr/>
          <p:nvPr/>
        </p:nvGrpSpPr>
        <p:grpSpPr>
          <a:xfrm>
            <a:off x="27222" y="-30"/>
            <a:ext cx="2356674" cy="6853283"/>
            <a:chOff x="6627813" y="195452"/>
            <a:chExt cx="1952625" cy="5678299"/>
          </a:xfrm>
        </p:grpSpPr>
        <p:sp>
          <p:nvSpPr>
            <p:cNvPr id="126" name="Google Shape;126;p15"/>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5"/>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40" name="Google Shape;140;p15"/>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41" name="Google Shape;141;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2" name="Google Shape;142;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3" name="Google Shape;143;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
        <p:cNvGrpSpPr/>
        <p:nvPr/>
      </p:nvGrpSpPr>
      <p:grpSpPr>
        <a:xfrm>
          <a:off x="0" y="0"/>
          <a:ext cx="0" cy="0"/>
          <a:chOff x="0" y="0"/>
          <a:chExt cx="0" cy="0"/>
        </a:xfrm>
      </p:grpSpPr>
      <p:sp>
        <p:nvSpPr>
          <p:cNvPr id="272" name="Google Shape;272;p33"/>
          <p:cNvSpPr/>
          <p:nvPr/>
        </p:nvSpPr>
        <p:spPr>
          <a:xfrm>
            <a:off x="1" y="0"/>
            <a:ext cx="12188726" cy="685897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pic>
        <p:nvPicPr>
          <p:cNvPr id="273" name="Google Shape;273;p33" descr="A close up of a piece of paper with a pencil laying on top"/>
          <p:cNvPicPr preferRelativeResize="0"/>
          <p:nvPr/>
        </p:nvPicPr>
        <p:blipFill rotWithShape="1">
          <a:blip r:embed="rId3">
            <a:alphaModFix/>
          </a:blip>
          <a:srcRect/>
          <a:stretch/>
        </p:blipFill>
        <p:spPr>
          <a:xfrm>
            <a:off x="20" y="975"/>
            <a:ext cx="12191980" cy="6858000"/>
          </a:xfrm>
          <a:prstGeom prst="rect">
            <a:avLst/>
          </a:prstGeom>
          <a:noFill/>
          <a:ln>
            <a:noFill/>
          </a:ln>
        </p:spPr>
      </p:pic>
      <p:sp>
        <p:nvSpPr>
          <p:cNvPr id="274" name="Google Shape;274;p33"/>
          <p:cNvSpPr/>
          <p:nvPr/>
        </p:nvSpPr>
        <p:spPr>
          <a:xfrm>
            <a:off x="7912607" y="1238442"/>
            <a:ext cx="3635926" cy="4355751"/>
          </a:xfrm>
          <a:prstGeom prst="rect">
            <a:avLst/>
          </a:prstGeom>
          <a:solidFill>
            <a:schemeClr val="dk1">
              <a:alpha val="8470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
        <p:nvSpPr>
          <p:cNvPr id="275" name="Google Shape;275;p33"/>
          <p:cNvSpPr txBox="1">
            <a:spLocks noGrp="1"/>
          </p:cNvSpPr>
          <p:nvPr>
            <p:ph type="ctrTitle"/>
          </p:nvPr>
        </p:nvSpPr>
        <p:spPr>
          <a:xfrm>
            <a:off x="8123416" y="1475234"/>
            <a:ext cx="3214307" cy="2901694"/>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Bookman Old Style"/>
              <a:buNone/>
            </a:pPr>
            <a:r>
              <a:rPr lang="en-US" sz="4400">
                <a:solidFill>
                  <a:schemeClr val="lt1"/>
                </a:solidFill>
              </a:rPr>
              <a:t>Stock Market Data And Analysis In Python</a:t>
            </a:r>
            <a:endParaRPr sz="4400">
              <a:solidFill>
                <a:schemeClr val="lt1"/>
              </a:solidFill>
            </a:endParaRPr>
          </a:p>
        </p:txBody>
      </p:sp>
      <p:cxnSp>
        <p:nvCxnSpPr>
          <p:cNvPr id="276" name="Google Shape;276;p33"/>
          <p:cNvCxnSpPr/>
          <p:nvPr/>
        </p:nvCxnSpPr>
        <p:spPr>
          <a:xfrm>
            <a:off x="8176090" y="4508519"/>
            <a:ext cx="3108960" cy="0"/>
          </a:xfrm>
          <a:prstGeom prst="straightConnector1">
            <a:avLst/>
          </a:prstGeom>
          <a:noFill/>
          <a:ln w="19050" cap="flat" cmpd="sng">
            <a:solidFill>
              <a:schemeClr val="accent1"/>
            </a:solidFill>
            <a:prstDash val="solid"/>
            <a:round/>
            <a:headEnd type="none" w="sm" len="sm"/>
            <a:tailEnd type="none" w="sm" len="sm"/>
          </a:ln>
        </p:spPr>
      </p:cxnSp>
      <p:sp>
        <p:nvSpPr>
          <p:cNvPr id="277" name="Google Shape;277;p33"/>
          <p:cNvSpPr/>
          <p:nvPr/>
        </p:nvSpPr>
        <p:spPr>
          <a:xfrm>
            <a:off x="1" y="6400800"/>
            <a:ext cx="12192000" cy="457200"/>
          </a:xfrm>
          <a:prstGeom prst="rect">
            <a:avLst/>
          </a:prstGeom>
          <a:solidFill>
            <a:srgbClr val="262626">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txBox="1"/>
          <p:nvPr/>
        </p:nvSpPr>
        <p:spPr>
          <a:xfrm>
            <a:off x="7910939" y="4719709"/>
            <a:ext cx="39174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lt1"/>
                </a:solidFill>
                <a:latin typeface="Libre Franklin"/>
                <a:ea typeface="Libre Franklin"/>
                <a:cs typeface="Libre Franklin"/>
                <a:sym typeface="Libre Franklin"/>
              </a:rPr>
              <a:t>Guide – Dr. Venkat Prasad Padhy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1" descr="light spots"/>
          <p:cNvPicPr preferRelativeResize="0"/>
          <p:nvPr/>
        </p:nvPicPr>
        <p:blipFill rotWithShape="1">
          <a:blip r:embed="rId3">
            <a:alphaModFix amt="40000"/>
          </a:blip>
          <a:srcRect/>
          <a:stretch/>
        </p:blipFill>
        <p:spPr>
          <a:xfrm>
            <a:off x="0" y="0"/>
            <a:ext cx="12192000" cy="6857990"/>
          </a:xfrm>
          <a:prstGeom prst="rect">
            <a:avLst/>
          </a:prstGeom>
          <a:noFill/>
          <a:ln>
            <a:noFill/>
          </a:ln>
        </p:spPr>
      </p:pic>
      <p:sp>
        <p:nvSpPr>
          <p:cNvPr id="448" name="Google Shape;448;p41"/>
          <p:cNvSpPr txBox="1">
            <a:spLocks noGrp="1"/>
          </p:cNvSpPr>
          <p:nvPr>
            <p:ph type="title"/>
          </p:nvPr>
        </p:nvSpPr>
        <p:spPr>
          <a:xfrm>
            <a:off x="2361919" y="624110"/>
            <a:ext cx="2652843" cy="781178"/>
          </a:xfrm>
          <a:prstGeom prst="rect">
            <a:avLst/>
          </a:prstGeom>
          <a:solidFill>
            <a:schemeClr val="lt1"/>
          </a:solidFill>
          <a:ln w="15875" cap="rnd"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000"/>
              <a:buFont typeface="Century Gothic"/>
              <a:buNone/>
            </a:pPr>
            <a:r>
              <a:rPr lang="en-US" sz="4000">
                <a:solidFill>
                  <a:schemeClr val="dk1"/>
                </a:solidFill>
                <a:latin typeface="Century Gothic"/>
                <a:ea typeface="Century Gothic"/>
                <a:cs typeface="Century Gothic"/>
                <a:sym typeface="Century Gothic"/>
              </a:rPr>
              <a:t>MODULE</a:t>
            </a:r>
            <a:endParaRPr/>
          </a:p>
        </p:txBody>
      </p:sp>
      <p:sp>
        <p:nvSpPr>
          <p:cNvPr id="449" name="Google Shape;449;p41"/>
          <p:cNvSpPr txBox="1">
            <a:spLocks noGrp="1"/>
          </p:cNvSpPr>
          <p:nvPr>
            <p:ph type="body" idx="1"/>
          </p:nvPr>
        </p:nvSpPr>
        <p:spPr>
          <a:xfrm>
            <a:off x="2361919" y="2396691"/>
            <a:ext cx="9500119" cy="4196614"/>
          </a:xfrm>
          <a:prstGeom prst="rect">
            <a:avLst/>
          </a:prstGeom>
          <a:noFill/>
          <a:ln>
            <a:noFill/>
          </a:ln>
        </p:spPr>
        <p:txBody>
          <a:bodyPr spcFirstLastPara="1" wrap="square" lIns="91425" tIns="45700" rIns="91425" bIns="45700" anchor="t" anchorCtr="0">
            <a:normAutofit/>
          </a:bodyPr>
          <a:lstStyle/>
          <a:p>
            <a:pPr indent="-457200">
              <a:lnSpc>
                <a:spcPct val="150000"/>
              </a:lnSpc>
              <a:spcBef>
                <a:spcPts val="0"/>
              </a:spcBef>
              <a:buSzPts val="3200"/>
              <a:buFont typeface="Wingdings" panose="05000000000000000000" pitchFamily="2" charset="2"/>
              <a:buChar char="q"/>
            </a:pPr>
            <a:r>
              <a:rPr lang="en-US" sz="3200" b="1" dirty="0">
                <a:solidFill>
                  <a:srgbClr val="FEFEFE"/>
                </a:solidFill>
              </a:rPr>
              <a:t>DATA COLLECTION.</a:t>
            </a:r>
            <a:endParaRPr sz="3200" b="1" dirty="0">
              <a:solidFill>
                <a:srgbClr val="FEFEFE"/>
              </a:solidFill>
            </a:endParaRPr>
          </a:p>
          <a:p>
            <a:pPr lvl="0" indent="-457200" algn="l" rtl="0">
              <a:lnSpc>
                <a:spcPct val="200000"/>
              </a:lnSpc>
              <a:spcBef>
                <a:spcPts val="1000"/>
              </a:spcBef>
              <a:spcAft>
                <a:spcPts val="0"/>
              </a:spcAft>
              <a:buSzPts val="3200"/>
              <a:buFont typeface="Wingdings" panose="05000000000000000000" pitchFamily="2" charset="2"/>
              <a:buChar char="q"/>
            </a:pPr>
            <a:r>
              <a:rPr lang="en-US" sz="3200" b="1" dirty="0">
                <a:solidFill>
                  <a:srgbClr val="FEFEFE"/>
                </a:solidFill>
              </a:rPr>
              <a:t>PRE-PROCESSING OF DATA.</a:t>
            </a:r>
            <a:endParaRPr dirty="0"/>
          </a:p>
          <a:p>
            <a:pPr lvl="0" indent="-457200" algn="l" rtl="0">
              <a:lnSpc>
                <a:spcPct val="200000"/>
              </a:lnSpc>
              <a:spcBef>
                <a:spcPts val="1000"/>
              </a:spcBef>
              <a:spcAft>
                <a:spcPts val="0"/>
              </a:spcAft>
              <a:buSzPts val="3200"/>
              <a:buFont typeface="Wingdings" panose="05000000000000000000" pitchFamily="2" charset="2"/>
              <a:buChar char="q"/>
            </a:pPr>
            <a:r>
              <a:rPr lang="en-US" sz="3200" b="1" dirty="0">
                <a:solidFill>
                  <a:srgbClr val="FEFEFE"/>
                </a:solidFill>
              </a:rPr>
              <a:t>IDENTIFYING TRENDS.</a:t>
            </a:r>
            <a:endParaRPr dirty="0"/>
          </a:p>
          <a:p>
            <a:pPr lvl="0" indent="-457200" algn="l" rtl="0">
              <a:lnSpc>
                <a:spcPct val="200000"/>
              </a:lnSpc>
              <a:spcBef>
                <a:spcPts val="1000"/>
              </a:spcBef>
              <a:spcAft>
                <a:spcPts val="0"/>
              </a:spcAft>
              <a:buSzPts val="3200"/>
              <a:buFont typeface="Wingdings" panose="05000000000000000000" pitchFamily="2" charset="2"/>
              <a:buChar char="q"/>
            </a:pPr>
            <a:r>
              <a:rPr lang="en-US" sz="3200" b="1" dirty="0">
                <a:solidFill>
                  <a:srgbClr val="FEFEFE"/>
                </a:solidFill>
              </a:rPr>
              <a:t>MAKING PREDICTION. </a:t>
            </a:r>
            <a:endParaRPr dirty="0"/>
          </a:p>
          <a:p>
            <a:pPr marL="342900" lvl="0" indent="-228600" algn="l" rtl="0">
              <a:spcBef>
                <a:spcPts val="100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9C13-2D89-4C87-A71A-6CEC56948DEA}"/>
              </a:ext>
            </a:extLst>
          </p:cNvPr>
          <p:cNvSpPr>
            <a:spLocks noGrp="1"/>
          </p:cNvSpPr>
          <p:nvPr>
            <p:ph type="ctrTitle"/>
          </p:nvPr>
        </p:nvSpPr>
        <p:spPr>
          <a:xfrm>
            <a:off x="2280988" y="81137"/>
            <a:ext cx="8915399" cy="873201"/>
          </a:xfrm>
        </p:spPr>
        <p:txBody>
          <a:bodyPr>
            <a:normAutofit fontScale="90000"/>
          </a:bodyPr>
          <a:lstStyle/>
          <a:p>
            <a:r>
              <a:rPr lang="en-US" dirty="0"/>
              <a:t>MODULE WORK FLOW</a:t>
            </a:r>
          </a:p>
        </p:txBody>
      </p:sp>
      <p:sp>
        <p:nvSpPr>
          <p:cNvPr id="3" name="Subtitle 2">
            <a:extLst>
              <a:ext uri="{FF2B5EF4-FFF2-40B4-BE49-F238E27FC236}">
                <a16:creationId xmlns:a16="http://schemas.microsoft.com/office/drawing/2014/main" id="{1A8554DA-87CD-4C25-BD4D-0562E1990EE6}"/>
              </a:ext>
            </a:extLst>
          </p:cNvPr>
          <p:cNvSpPr>
            <a:spLocks noGrp="1"/>
          </p:cNvSpPr>
          <p:nvPr>
            <p:ph type="subTitle" idx="1"/>
          </p:nvPr>
        </p:nvSpPr>
        <p:spPr>
          <a:xfrm>
            <a:off x="2280988" y="1592494"/>
            <a:ext cx="9719227" cy="4962417"/>
          </a:xfrm>
        </p:spPr>
        <p:txBody>
          <a:bodyPr/>
          <a:lstStyle/>
          <a:p>
            <a:endParaRPr lang="en-US" dirty="0"/>
          </a:p>
        </p:txBody>
      </p:sp>
    </p:spTree>
    <p:extLst>
      <p:ext uri="{BB962C8B-B14F-4D97-AF65-F5344CB8AC3E}">
        <p14:creationId xmlns:p14="http://schemas.microsoft.com/office/powerpoint/2010/main" val="28799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0FA"/>
        </a:solidFill>
        <a:effectLst/>
      </p:bgPr>
    </p:bg>
    <p:spTree>
      <p:nvGrpSpPr>
        <p:cNvPr id="1" name="Shape 453"/>
        <p:cNvGrpSpPr/>
        <p:nvPr/>
      </p:nvGrpSpPr>
      <p:grpSpPr>
        <a:xfrm>
          <a:off x="0" y="0"/>
          <a:ext cx="0" cy="0"/>
          <a:chOff x="0" y="0"/>
          <a:chExt cx="0" cy="0"/>
        </a:xfrm>
      </p:grpSpPr>
      <p:sp>
        <p:nvSpPr>
          <p:cNvPr id="454" name="Google Shape;454;p42"/>
          <p:cNvSpPr txBox="1">
            <a:spLocks noGrp="1"/>
          </p:cNvSpPr>
          <p:nvPr>
            <p:ph type="title"/>
          </p:nvPr>
        </p:nvSpPr>
        <p:spPr>
          <a:xfrm>
            <a:off x="2146955" y="447352"/>
            <a:ext cx="8911687" cy="81997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60FA0"/>
              </a:buClr>
              <a:buSzPts val="4400"/>
              <a:buFont typeface="Century Gothic"/>
              <a:buNone/>
            </a:pPr>
            <a:r>
              <a:rPr lang="en-US" sz="4400">
                <a:solidFill>
                  <a:srgbClr val="060FA0"/>
                </a:solidFill>
              </a:rPr>
              <a:t>IMPLEMENTATION AND CODING</a:t>
            </a:r>
            <a:endParaRPr/>
          </a:p>
        </p:txBody>
      </p:sp>
      <p:sp>
        <p:nvSpPr>
          <p:cNvPr id="455" name="Google Shape;455;p42"/>
          <p:cNvSpPr txBox="1">
            <a:spLocks noGrp="1"/>
          </p:cNvSpPr>
          <p:nvPr>
            <p:ph type="body" idx="1"/>
          </p:nvPr>
        </p:nvSpPr>
        <p:spPr>
          <a:xfrm>
            <a:off x="1858197" y="1469456"/>
            <a:ext cx="10250384" cy="546386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2000"/>
              <a:buFont typeface="Noto Sans Symbols"/>
              <a:buChar char="❑"/>
            </a:pPr>
            <a:r>
              <a:rPr lang="en-US" sz="2000" dirty="0">
                <a:solidFill>
                  <a:srgbClr val="20262B"/>
                </a:solidFill>
              </a:rPr>
              <a:t>WE HAVE IMPORTED STOCK MARKET DATA  USING YAHOO FINANCE WEBSITE THROUGH PANDAS DATA READER.</a:t>
            </a:r>
            <a:endParaRPr dirty="0"/>
          </a:p>
          <a:p>
            <a:pPr marL="342900" lvl="0" indent="-342900" algn="just" rtl="0">
              <a:spcBef>
                <a:spcPts val="1000"/>
              </a:spcBef>
              <a:spcAft>
                <a:spcPts val="0"/>
              </a:spcAft>
              <a:buSzPts val="2000"/>
              <a:buFont typeface="Noto Sans Symbols"/>
              <a:buChar char="❑"/>
            </a:pPr>
            <a:r>
              <a:rPr lang="en-US" sz="2000" dirty="0">
                <a:solidFill>
                  <a:srgbClr val="20262B"/>
                </a:solidFill>
              </a:rPr>
              <a:t>WE HAVE IMPORTED SPECIFIC DATA FROM STARTING DATE TO ENDING DATE USING DATE TIME MODULE.</a:t>
            </a:r>
            <a:endParaRPr dirty="0"/>
          </a:p>
          <a:p>
            <a:pPr marL="342900" lvl="0" indent="-342900" algn="just" rtl="0">
              <a:spcBef>
                <a:spcPts val="1000"/>
              </a:spcBef>
              <a:spcAft>
                <a:spcPts val="0"/>
              </a:spcAft>
              <a:buSzPts val="2000"/>
              <a:buFont typeface="Noto Sans Symbols"/>
              <a:buChar char="❑"/>
            </a:pPr>
            <a:r>
              <a:rPr lang="en-US" sz="2000" dirty="0">
                <a:solidFill>
                  <a:srgbClr val="20262B"/>
                </a:solidFill>
              </a:rPr>
              <a:t>WE HAVE USED MATPLOTLIB FOR PLOTTING THE GRAPHS AND PANDAS PLOTTER LIKE SCATTER MATRIX IS ALSO HAVE BEEN USED FOR GETTING THE BETTER UNDERSTANDING OF THE NUMERIC DATA.</a:t>
            </a:r>
            <a:endParaRPr dirty="0"/>
          </a:p>
          <a:p>
            <a:pPr marL="342900" lvl="0" indent="-342900" algn="just" rtl="0">
              <a:spcBef>
                <a:spcPts val="1000"/>
              </a:spcBef>
              <a:spcAft>
                <a:spcPts val="0"/>
              </a:spcAft>
              <a:buSzPts val="2000"/>
              <a:buFont typeface="Noto Sans Symbols"/>
              <a:buChar char="❑"/>
            </a:pPr>
            <a:r>
              <a:rPr lang="en-US" sz="2000" dirty="0">
                <a:solidFill>
                  <a:srgbClr val="20262B"/>
                </a:solidFill>
              </a:rPr>
              <a:t>SPEICFIC STOCK DATA ANALYSIS IS ALSO HAS BEEN DONE THROUGH GRAPHS BUT FOR MORE SPECIFIC DATA COMPARISON BETWEEN 2 AND 3 STOCKS ALSO HAVE BEEN DONE SO THAT MIDCAP COMPANIES, LARGECAP COMPANIES AND  SMALLCAP COMPANIES DATA CAN ALSO BE COMPARED AND GIVE BETTER UNDERSTANDING BETWEEN THE STOCKS TO INVEST IN.</a:t>
            </a:r>
            <a:endParaRPr dirty="0"/>
          </a:p>
          <a:p>
            <a:pPr marL="342900" lvl="0" indent="-342900" algn="just" rtl="0">
              <a:spcBef>
                <a:spcPts val="1000"/>
              </a:spcBef>
              <a:spcAft>
                <a:spcPts val="0"/>
              </a:spcAft>
              <a:buSzPts val="2000"/>
              <a:buFont typeface="Noto Sans Symbols"/>
              <a:buChar char="❑"/>
            </a:pPr>
            <a:r>
              <a:rPr lang="en-US" sz="2000" dirty="0">
                <a:solidFill>
                  <a:srgbClr val="20262B"/>
                </a:solidFill>
              </a:rPr>
              <a:t>FOREIGN COMPANIES STOCKS LIKE GOOGLE, AMAZON, NETFLIX, FACEBOOK STOCKS DTA ANALYSIS HAS BEEN ALSO DONE TO CALCULATE RISK AND EXPECTED RETURNS FOR UPCOMING TIME.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 pos="100000">
              <a:schemeClr val="accent3"/>
            </a:gs>
          </a:gsLst>
          <a:lin ang="2700000" scaled="0"/>
        </a:gradFill>
        <a:effectLst/>
      </p:bgPr>
    </p:bg>
    <p:spTree>
      <p:nvGrpSpPr>
        <p:cNvPr id="1" name="Shape 371"/>
        <p:cNvGrpSpPr/>
        <p:nvPr/>
      </p:nvGrpSpPr>
      <p:grpSpPr>
        <a:xfrm>
          <a:off x="0" y="0"/>
          <a:ext cx="0" cy="0"/>
          <a:chOff x="0" y="0"/>
          <a:chExt cx="0" cy="0"/>
        </a:xfrm>
      </p:grpSpPr>
      <p:sp>
        <p:nvSpPr>
          <p:cNvPr id="372" name="Google Shape;372;p38"/>
          <p:cNvSpPr/>
          <p:nvPr/>
        </p:nvSpPr>
        <p:spPr>
          <a:xfrm>
            <a:off x="0" y="-786"/>
            <a:ext cx="12192000" cy="6854038"/>
          </a:xfrm>
          <a:prstGeom prst="rect">
            <a:avLst/>
          </a:prstGeom>
          <a:gradFill>
            <a:gsLst>
              <a:gs pos="0">
                <a:schemeClr val="accent1"/>
              </a:gs>
              <a:gs pos="71000">
                <a:schemeClr val="accent3"/>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373" name="Google Shape;373;p38" descr="light spots"/>
          <p:cNvPicPr preferRelativeResize="0"/>
          <p:nvPr/>
        </p:nvPicPr>
        <p:blipFill rotWithShape="1">
          <a:blip r:embed="rId3">
            <a:alphaModFix amt="40000"/>
          </a:blip>
          <a:srcRect/>
          <a:stretch/>
        </p:blipFill>
        <p:spPr>
          <a:xfrm>
            <a:off x="-27225" y="9233"/>
            <a:ext cx="12192000" cy="6857990"/>
          </a:xfrm>
          <a:prstGeom prst="rect">
            <a:avLst/>
          </a:prstGeom>
          <a:noFill/>
          <a:ln>
            <a:noFill/>
          </a:ln>
        </p:spPr>
      </p:pic>
      <p:grpSp>
        <p:nvGrpSpPr>
          <p:cNvPr id="374" name="Google Shape;374;p38"/>
          <p:cNvGrpSpPr/>
          <p:nvPr/>
        </p:nvGrpSpPr>
        <p:grpSpPr>
          <a:xfrm>
            <a:off x="9" y="228600"/>
            <a:ext cx="2851523" cy="6638625"/>
            <a:chOff x="2487613" y="285750"/>
            <a:chExt cx="2428875" cy="5654676"/>
          </a:xfrm>
        </p:grpSpPr>
        <p:sp>
          <p:nvSpPr>
            <p:cNvPr id="375" name="Google Shape;375;p3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38"/>
          <p:cNvGrpSpPr/>
          <p:nvPr/>
        </p:nvGrpSpPr>
        <p:grpSpPr>
          <a:xfrm>
            <a:off x="27225" y="-30"/>
            <a:ext cx="2356675" cy="6853284"/>
            <a:chOff x="6627813" y="195452"/>
            <a:chExt cx="1952625" cy="5678299"/>
          </a:xfrm>
        </p:grpSpPr>
        <p:sp>
          <p:nvSpPr>
            <p:cNvPr id="388" name="Google Shape;388;p38"/>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87F6576-606F-4205-B849-063B904AE6ED}"/>
              </a:ext>
            </a:extLst>
          </p:cNvPr>
          <p:cNvSpPr txBox="1"/>
          <p:nvPr/>
        </p:nvSpPr>
        <p:spPr>
          <a:xfrm>
            <a:off x="2582301" y="1367342"/>
            <a:ext cx="9407642" cy="3016210"/>
          </a:xfrm>
          <a:prstGeom prst="rect">
            <a:avLst/>
          </a:prstGeom>
          <a:noFill/>
        </p:spPr>
        <p:txBody>
          <a:bodyPr wrap="square" rtlCol="0">
            <a:spAutoFit/>
          </a:bodyPr>
          <a:lstStyle/>
          <a:p>
            <a:r>
              <a:rPr lang="en-US" sz="4400" dirty="0">
                <a:solidFill>
                  <a:schemeClr val="bg2">
                    <a:lumMod val="75000"/>
                  </a:schemeClr>
                </a:solidFill>
              </a:rPr>
              <a:t>PROJECT WORK</a:t>
            </a:r>
          </a:p>
          <a:p>
            <a:pPr marL="571500" indent="-571500">
              <a:buFont typeface="Arial" panose="020B0604020202020204" pitchFamily="34" charset="0"/>
              <a:buChar char="•"/>
            </a:pPr>
            <a:r>
              <a:rPr lang="en-US" sz="4400" dirty="0">
                <a:solidFill>
                  <a:schemeClr val="bg2">
                    <a:lumMod val="75000"/>
                  </a:schemeClr>
                </a:solidFill>
              </a:rPr>
              <a:t>SNAP SHOT OF OUR PROJECT</a:t>
            </a:r>
          </a:p>
          <a:p>
            <a:pPr marL="457200" indent="-457200">
              <a:buFont typeface="Arial" panose="020B0604020202020204" pitchFamily="34" charset="0"/>
              <a:buChar char="•"/>
            </a:pPr>
            <a:r>
              <a:rPr lang="en-US" sz="4400" dirty="0">
                <a:solidFill>
                  <a:schemeClr val="bg2">
                    <a:lumMod val="75000"/>
                  </a:schemeClr>
                </a:solidFill>
              </a:rPr>
              <a:t>DEMO VIDEO</a:t>
            </a:r>
          </a:p>
          <a:p>
            <a:pPr marL="457200" indent="-457200">
              <a:buFont typeface="Arial" panose="020B0604020202020204" pitchFamily="34" charset="0"/>
              <a:buChar char="•"/>
            </a:pPr>
            <a:r>
              <a:rPr lang="en-US" sz="4400" dirty="0">
                <a:solidFill>
                  <a:schemeClr val="bg2">
                    <a:lumMod val="75000"/>
                  </a:schemeClr>
                </a:solidFill>
              </a:rPr>
              <a:t>TESTING</a:t>
            </a:r>
          </a:p>
          <a:p>
            <a:endParaRPr lang="en-US" dirty="0"/>
          </a:p>
        </p:txBody>
      </p:sp>
    </p:spTree>
    <p:extLst>
      <p:ext uri="{BB962C8B-B14F-4D97-AF65-F5344CB8AC3E}">
        <p14:creationId xmlns:p14="http://schemas.microsoft.com/office/powerpoint/2010/main" val="172705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2" name="Google Shape;462;p43"/>
          <p:cNvPicPr preferRelativeResize="0"/>
          <p:nvPr/>
        </p:nvPicPr>
        <p:blipFill rotWithShape="1">
          <a:blip r:embed="rId3">
            <a:alphaModFix/>
          </a:blip>
          <a:srcRect t="3186" r="790" b="6645"/>
          <a:stretch/>
        </p:blipFill>
        <p:spPr>
          <a:xfrm>
            <a:off x="191806" y="164388"/>
            <a:ext cx="5904194" cy="3801438"/>
          </a:xfrm>
          <a:prstGeom prst="rect">
            <a:avLst/>
          </a:prstGeom>
          <a:noFill/>
          <a:ln>
            <a:noFill/>
          </a:ln>
        </p:spPr>
      </p:pic>
      <p:pic>
        <p:nvPicPr>
          <p:cNvPr id="4" name="Google Shape;469;p44">
            <a:extLst>
              <a:ext uri="{FF2B5EF4-FFF2-40B4-BE49-F238E27FC236}">
                <a16:creationId xmlns:a16="http://schemas.microsoft.com/office/drawing/2014/main" id="{D227A562-73A4-4A94-80E9-26DD0A8A0869}"/>
              </a:ext>
            </a:extLst>
          </p:cNvPr>
          <p:cNvPicPr preferRelativeResize="0"/>
          <p:nvPr/>
        </p:nvPicPr>
        <p:blipFill rotWithShape="1">
          <a:blip r:embed="rId4">
            <a:alphaModFix/>
          </a:blip>
          <a:srcRect l="139" t="-4436" r="-139" b="8067"/>
          <a:stretch/>
        </p:blipFill>
        <p:spPr>
          <a:xfrm>
            <a:off x="6198720" y="2373329"/>
            <a:ext cx="5904194" cy="43100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6" name="Google Shape;476;p45"/>
          <p:cNvPicPr preferRelativeResize="0"/>
          <p:nvPr/>
        </p:nvPicPr>
        <p:blipFill rotWithShape="1">
          <a:blip r:embed="rId3">
            <a:alphaModFix/>
          </a:blip>
          <a:srcRect l="-379" t="4933" r="2206" b="6457"/>
          <a:stretch/>
        </p:blipFill>
        <p:spPr>
          <a:xfrm>
            <a:off x="250293" y="492420"/>
            <a:ext cx="5669280" cy="3383280"/>
          </a:xfrm>
          <a:prstGeom prst="rect">
            <a:avLst/>
          </a:prstGeom>
          <a:noFill/>
          <a:ln>
            <a:noFill/>
          </a:ln>
        </p:spPr>
      </p:pic>
      <p:pic>
        <p:nvPicPr>
          <p:cNvPr id="4" name="Google Shape;482;p46">
            <a:extLst>
              <a:ext uri="{FF2B5EF4-FFF2-40B4-BE49-F238E27FC236}">
                <a16:creationId xmlns:a16="http://schemas.microsoft.com/office/drawing/2014/main" id="{90E8FEB4-529E-4A3C-BEF8-203DEF4E5064}"/>
              </a:ext>
            </a:extLst>
          </p:cNvPr>
          <p:cNvPicPr preferRelativeResize="0"/>
          <p:nvPr/>
        </p:nvPicPr>
        <p:blipFill rotWithShape="1">
          <a:blip r:embed="rId4">
            <a:alphaModFix/>
          </a:blip>
          <a:srcRect l="500" t="3943" r="500" b="7372"/>
          <a:stretch/>
        </p:blipFill>
        <p:spPr>
          <a:xfrm>
            <a:off x="6096000" y="2482237"/>
            <a:ext cx="6035040" cy="4023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8256B5A8-C1D2-4653-A1EF-21E00F3872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875" b="12346"/>
          <a:stretch/>
        </p:blipFill>
        <p:spPr>
          <a:xfrm>
            <a:off x="1593130" y="1543391"/>
            <a:ext cx="9888718" cy="5147035"/>
          </a:xfrm>
          <a:prstGeom prst="rect">
            <a:avLst/>
          </a:prstGeom>
          <a:ln>
            <a:noFill/>
          </a:ln>
          <a:effectLst>
            <a:glow rad="101600">
              <a:schemeClr val="accent3">
                <a:satMod val="175000"/>
                <a:alpha val="40000"/>
              </a:schemeClr>
            </a:glow>
          </a:effectLst>
          <a:scene3d>
            <a:camera prst="orthographicFront"/>
            <a:lightRig rig="threePt" dir="t">
              <a:rot lat="0" lon="0" rev="2100000"/>
            </a:lightRig>
          </a:scene3d>
          <a:sp3d>
            <a:bevelT w="152400" h="101600" prst="slope"/>
          </a:sp3d>
        </p:spPr>
      </p:pic>
      <p:sp>
        <p:nvSpPr>
          <p:cNvPr id="3" name="Rectangle 2">
            <a:extLst>
              <a:ext uri="{FF2B5EF4-FFF2-40B4-BE49-F238E27FC236}">
                <a16:creationId xmlns:a16="http://schemas.microsoft.com/office/drawing/2014/main" id="{C3E2E3DD-D81A-4A38-BE6C-18DD0042A372}"/>
              </a:ext>
            </a:extLst>
          </p:cNvPr>
          <p:cNvSpPr/>
          <p:nvPr/>
        </p:nvSpPr>
        <p:spPr>
          <a:xfrm>
            <a:off x="3791523" y="167574"/>
            <a:ext cx="4608954" cy="92333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DEMO VIDEO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 name="TextBox 3">
            <a:extLst>
              <a:ext uri="{FF2B5EF4-FFF2-40B4-BE49-F238E27FC236}">
                <a16:creationId xmlns:a16="http://schemas.microsoft.com/office/drawing/2014/main" id="{131ED068-22A2-41BB-BEBE-1C509739352E}"/>
              </a:ext>
            </a:extLst>
          </p:cNvPr>
          <p:cNvSpPr txBox="1"/>
          <p:nvPr/>
        </p:nvSpPr>
        <p:spPr>
          <a:xfrm>
            <a:off x="2502734" y="1304340"/>
            <a:ext cx="9181707" cy="5262979"/>
          </a:xfrm>
          <a:prstGeom prst="rect">
            <a:avLst/>
          </a:prstGeom>
          <a:noFill/>
        </p:spPr>
        <p:txBody>
          <a:bodyPr wrap="square">
            <a:spAutoFit/>
          </a:bodyPr>
          <a:lstStyle/>
          <a:p>
            <a:pPr algn="just"/>
            <a:r>
              <a:rPr lang="en-US" sz="2400" dirty="0">
                <a:solidFill>
                  <a:schemeClr val="tx2">
                    <a:lumMod val="90000"/>
                  </a:schemeClr>
                </a:solidFill>
              </a:rPr>
              <a:t>Stocks market are volatile. Prices change according to supply and demand Stock market analysis helps you to find the right stock and sectors to invest and make a lot of money. Technical analysis is more for the traders to identify potential short-term stocks and make quick money. On the other hand, fundamental analysis deals with finding the hidden gems in a sector and investing money for the long term and get money returns in multiples.</a:t>
            </a:r>
          </a:p>
          <a:p>
            <a:pPr algn="just"/>
            <a:endParaRPr lang="en-US" sz="2400" dirty="0">
              <a:solidFill>
                <a:schemeClr val="tx2">
                  <a:lumMod val="90000"/>
                </a:schemeClr>
              </a:solidFill>
            </a:endParaRPr>
          </a:p>
          <a:p>
            <a:pPr algn="just"/>
            <a:r>
              <a:rPr lang="en-US" sz="2400" dirty="0">
                <a:solidFill>
                  <a:schemeClr val="tx2">
                    <a:lumMod val="90000"/>
                  </a:schemeClr>
                </a:solidFill>
              </a:rPr>
              <a:t>Governments of most countries invest a part of their healthcare, employment, or retirement funds into stock markets to achieve better returns for everyone. Online trading services have already revolutionized the way people buy and sell stocks. The financial markets have evolved rapidly into a strong and interconnected global market place.</a:t>
            </a:r>
          </a:p>
        </p:txBody>
      </p:sp>
      <p:pic>
        <p:nvPicPr>
          <p:cNvPr id="6" name="Picture 5">
            <a:extLst>
              <a:ext uri="{FF2B5EF4-FFF2-40B4-BE49-F238E27FC236}">
                <a16:creationId xmlns:a16="http://schemas.microsoft.com/office/drawing/2014/main" id="{3A10C7D6-6CE6-454F-A918-65B5835A4139}"/>
              </a:ext>
            </a:extLst>
          </p:cNvPr>
          <p:cNvPicPr>
            <a:picLocks noChangeAspect="1"/>
          </p:cNvPicPr>
          <p:nvPr/>
        </p:nvPicPr>
        <p:blipFill>
          <a:blip r:embed="rId3"/>
          <a:stretch>
            <a:fillRect/>
          </a:stretch>
        </p:blipFill>
        <p:spPr>
          <a:xfrm>
            <a:off x="2303959" y="146770"/>
            <a:ext cx="3792041" cy="1018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 name="TextBox 3">
            <a:extLst>
              <a:ext uri="{FF2B5EF4-FFF2-40B4-BE49-F238E27FC236}">
                <a16:creationId xmlns:a16="http://schemas.microsoft.com/office/drawing/2014/main" id="{131ED068-22A2-41BB-BEBE-1C509739352E}"/>
              </a:ext>
            </a:extLst>
          </p:cNvPr>
          <p:cNvSpPr txBox="1"/>
          <p:nvPr/>
        </p:nvSpPr>
        <p:spPr>
          <a:xfrm>
            <a:off x="1850672" y="1408684"/>
            <a:ext cx="10068611" cy="5262979"/>
          </a:xfrm>
          <a:prstGeom prst="rect">
            <a:avLst/>
          </a:prstGeom>
          <a:noFill/>
        </p:spPr>
        <p:txBody>
          <a:bodyPr wrap="square">
            <a:spAutoFit/>
          </a:bodyPr>
          <a:lstStyle/>
          <a:p>
            <a:pPr algn="just"/>
            <a:r>
              <a:rPr lang="en-US" sz="2800" dirty="0">
                <a:solidFill>
                  <a:schemeClr val="tx2">
                    <a:lumMod val="90000"/>
                  </a:schemeClr>
                </a:solidFill>
              </a:rPr>
              <a:t>Accuracy =&gt;. When stock prices are estimated closer to expected values, they have a higher degree of accuracy.</a:t>
            </a:r>
          </a:p>
          <a:p>
            <a:pPr algn="just"/>
            <a:r>
              <a:rPr lang="en-US" sz="2800" dirty="0">
                <a:solidFill>
                  <a:schemeClr val="tx2">
                    <a:lumMod val="90000"/>
                  </a:schemeClr>
                </a:solidFill>
              </a:rPr>
              <a:t>Efficiency =&gt; Algorithm for finding the least risk and analyzing stock price with the least waste of time and effort. In our System the keyword mentioned in the comment for any stock is efficiently matched with the word dictionary.</a:t>
            </a:r>
          </a:p>
          <a:p>
            <a:pPr algn="just"/>
            <a:r>
              <a:rPr lang="en-US" sz="2800" dirty="0">
                <a:solidFill>
                  <a:schemeClr val="tx2">
                    <a:lumMod val="90000"/>
                  </a:schemeClr>
                </a:solidFill>
              </a:rPr>
              <a:t>Time Delay =&gt; It is a delay two operations designed to make it safer or more efficient. The time delay may introduce while data is fetching and processing by the system.</a:t>
            </a:r>
          </a:p>
          <a:p>
            <a:pPr algn="just"/>
            <a:r>
              <a:rPr lang="en-US" sz="2800" dirty="0">
                <a:solidFill>
                  <a:schemeClr val="tx2">
                    <a:lumMod val="90000"/>
                  </a:schemeClr>
                </a:solidFill>
              </a:rPr>
              <a:t>Throughput =&gt; It is done by a system in a given period . the System works out the process of fetching the data from yahoo finance website </a:t>
            </a:r>
            <a:r>
              <a:rPr lang="en-US" sz="2800" dirty="0" err="1">
                <a:solidFill>
                  <a:schemeClr val="tx2">
                    <a:lumMod val="90000"/>
                  </a:schemeClr>
                </a:solidFill>
              </a:rPr>
              <a:t>fot</a:t>
            </a:r>
            <a:r>
              <a:rPr lang="en-US" sz="2800" dirty="0">
                <a:solidFill>
                  <a:schemeClr val="tx2">
                    <a:lumMod val="90000"/>
                  </a:schemeClr>
                </a:solidFill>
              </a:rPr>
              <a:t> specific stock in the given time.</a:t>
            </a:r>
          </a:p>
        </p:txBody>
      </p:sp>
      <p:sp>
        <p:nvSpPr>
          <p:cNvPr id="5" name="Google Shape;468;p44">
            <a:extLst>
              <a:ext uri="{FF2B5EF4-FFF2-40B4-BE49-F238E27FC236}">
                <a16:creationId xmlns:a16="http://schemas.microsoft.com/office/drawing/2014/main" id="{006FF71B-DFC7-4408-8613-CA643FF299A0}"/>
              </a:ext>
            </a:extLst>
          </p:cNvPr>
          <p:cNvSpPr txBox="1">
            <a:spLocks noGrp="1"/>
          </p:cNvSpPr>
          <p:nvPr>
            <p:ph type="body" idx="1"/>
          </p:nvPr>
        </p:nvSpPr>
        <p:spPr>
          <a:xfrm>
            <a:off x="1177257" y="410494"/>
            <a:ext cx="7321550" cy="723900"/>
          </a:xfrm>
          <a:prstGeom prst="rect">
            <a:avLst/>
          </a:prstGeom>
        </p:spPr>
        <p:txBody>
          <a:bodyPr spcFirstLastPara="1" wrap="square" lIns="91425" tIns="45700" rIns="91425" bIns="45700" anchor="ctr" anchorCtr="0">
            <a:normAutofit fontScale="70000" lnSpcReduction="20000"/>
          </a:bodyPr>
          <a:lstStyle/>
          <a:p>
            <a:pPr marL="0" lvl="0" indent="0" algn="ctr" rtl="0">
              <a:spcBef>
                <a:spcPts val="1000"/>
              </a:spcBef>
              <a:spcAft>
                <a:spcPts val="0"/>
              </a:spcAft>
              <a:buNone/>
            </a:pPr>
            <a:r>
              <a:rPr lang="en-US" dirty="0"/>
              <a:t>RESULT AND DISCUSSION</a:t>
            </a:r>
            <a:endParaRPr dirty="0"/>
          </a:p>
        </p:txBody>
      </p:sp>
    </p:spTree>
    <p:extLst>
      <p:ext uri="{BB962C8B-B14F-4D97-AF65-F5344CB8AC3E}">
        <p14:creationId xmlns:p14="http://schemas.microsoft.com/office/powerpoint/2010/main" val="240325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2795655" y="782315"/>
            <a:ext cx="6262838" cy="871086"/>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ct val="100000"/>
              <a:buFont typeface="Bookman Old Style"/>
              <a:buNone/>
            </a:pPr>
            <a:r>
              <a:rPr lang="en-US" sz="6000"/>
              <a:t>TEAM MEMBERS </a:t>
            </a:r>
            <a:endParaRPr/>
          </a:p>
        </p:txBody>
      </p:sp>
      <p:sp>
        <p:nvSpPr>
          <p:cNvPr id="284" name="Google Shape;284;p34"/>
          <p:cNvSpPr txBox="1">
            <a:spLocks noGrp="1"/>
          </p:cNvSpPr>
          <p:nvPr>
            <p:ph type="body" idx="1"/>
          </p:nvPr>
        </p:nvSpPr>
        <p:spPr>
          <a:xfrm>
            <a:off x="2610998" y="2028300"/>
            <a:ext cx="6588085" cy="4205972"/>
          </a:xfrm>
          <a:prstGeom prst="rect">
            <a:avLst/>
          </a:prstGeom>
          <a:solidFill>
            <a:schemeClr val="dk1"/>
          </a:solid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1800"/>
              <a:buNone/>
            </a:pPr>
            <a:r>
              <a:rPr lang="en-US" sz="1800" b="1">
                <a:solidFill>
                  <a:schemeClr val="lt1"/>
                </a:solidFill>
                <a:latin typeface="Bell MT"/>
                <a:ea typeface="Bell MT"/>
                <a:cs typeface="Bell MT"/>
                <a:sym typeface="Bell MT"/>
              </a:rPr>
              <a:t>          SREEPRADA CHINTAGINJALA </a:t>
            </a:r>
            <a:r>
              <a:rPr lang="en-US" sz="1400" b="1">
                <a:solidFill>
                  <a:schemeClr val="lt1"/>
                </a:solidFill>
                <a:latin typeface="Bell MT"/>
                <a:ea typeface="Bell MT"/>
                <a:cs typeface="Bell MT"/>
                <a:sym typeface="Bell MT"/>
              </a:rPr>
              <a:t> </a:t>
            </a:r>
            <a:r>
              <a:rPr lang="en-US" sz="1800" b="1">
                <a:solidFill>
                  <a:schemeClr val="lt1"/>
                </a:solidFill>
                <a:latin typeface="Bell MT"/>
                <a:ea typeface="Bell MT"/>
                <a:cs typeface="Bell MT"/>
                <a:sym typeface="Bell MT"/>
              </a:rPr>
              <a:t>(</a:t>
            </a:r>
            <a:r>
              <a:rPr lang="en-US" sz="2000" b="1">
                <a:solidFill>
                  <a:schemeClr val="lt1"/>
                </a:solidFill>
                <a:latin typeface="Bookman Old Style"/>
                <a:ea typeface="Bookman Old Style"/>
                <a:cs typeface="Bookman Old Style"/>
                <a:sym typeface="Bookman Old Style"/>
              </a:rPr>
              <a:t>20MIP10049</a:t>
            </a:r>
            <a:r>
              <a:rPr lang="en-US" sz="2400" b="1">
                <a:solidFill>
                  <a:schemeClr val="lt1"/>
                </a:solidFill>
                <a:latin typeface="Bell MT"/>
                <a:ea typeface="Bell MT"/>
                <a:cs typeface="Bell MT"/>
                <a:sym typeface="Bell MT"/>
              </a:rPr>
              <a:t>)</a:t>
            </a:r>
            <a:endParaRPr/>
          </a:p>
          <a:p>
            <a:pPr marL="0" lvl="0" indent="0" algn="l" rtl="0">
              <a:lnSpc>
                <a:spcPct val="200000"/>
              </a:lnSpc>
              <a:spcBef>
                <a:spcPts val="1400"/>
              </a:spcBef>
              <a:spcAft>
                <a:spcPts val="0"/>
              </a:spcAft>
              <a:buSzPts val="1800"/>
              <a:buNone/>
            </a:pPr>
            <a:r>
              <a:rPr lang="en-US" sz="1800" b="1">
                <a:solidFill>
                  <a:schemeClr val="lt1"/>
                </a:solidFill>
                <a:latin typeface="Bell MT"/>
                <a:ea typeface="Bell MT"/>
                <a:cs typeface="Bell MT"/>
                <a:sym typeface="Bell MT"/>
              </a:rPr>
              <a:t>         TELUGUNTI AKHIL </a:t>
            </a:r>
            <a:r>
              <a:rPr lang="en-US" sz="2400" b="1">
                <a:solidFill>
                  <a:schemeClr val="lt1"/>
                </a:solidFill>
                <a:latin typeface="Bell MT"/>
                <a:ea typeface="Bell MT"/>
                <a:cs typeface="Bell MT"/>
                <a:sym typeface="Bell MT"/>
              </a:rPr>
              <a:t>(</a:t>
            </a:r>
            <a:r>
              <a:rPr lang="en-US" sz="2000" b="1">
                <a:solidFill>
                  <a:schemeClr val="lt1"/>
                </a:solidFill>
                <a:latin typeface="Bookman Old Style"/>
                <a:ea typeface="Bookman Old Style"/>
                <a:cs typeface="Bookman Old Style"/>
                <a:sym typeface="Bookman Old Style"/>
              </a:rPr>
              <a:t>20MIP10045</a:t>
            </a:r>
            <a:r>
              <a:rPr lang="en-US" sz="2400" b="1">
                <a:solidFill>
                  <a:schemeClr val="lt1"/>
                </a:solidFill>
                <a:latin typeface="Bell MT"/>
                <a:ea typeface="Bell MT"/>
                <a:cs typeface="Bell MT"/>
                <a:sym typeface="Bell MT"/>
              </a:rPr>
              <a:t>)</a:t>
            </a:r>
            <a:endParaRPr/>
          </a:p>
          <a:p>
            <a:pPr marL="0" lvl="0" indent="0" algn="l" rtl="0">
              <a:lnSpc>
                <a:spcPct val="200000"/>
              </a:lnSpc>
              <a:spcBef>
                <a:spcPts val="1400"/>
              </a:spcBef>
              <a:spcAft>
                <a:spcPts val="0"/>
              </a:spcAft>
              <a:buSzPts val="2400"/>
              <a:buNone/>
            </a:pPr>
            <a:r>
              <a:rPr lang="en-US" sz="2400" b="1">
                <a:solidFill>
                  <a:schemeClr val="lt1"/>
                </a:solidFill>
                <a:latin typeface="Bell MT"/>
                <a:ea typeface="Bell MT"/>
                <a:cs typeface="Bell MT"/>
                <a:sym typeface="Bell MT"/>
              </a:rPr>
              <a:t>       </a:t>
            </a:r>
            <a:r>
              <a:rPr lang="en-US" sz="1800" b="1">
                <a:solidFill>
                  <a:schemeClr val="lt1"/>
                </a:solidFill>
                <a:latin typeface="Bell MT"/>
                <a:ea typeface="Bell MT"/>
                <a:cs typeface="Bell MT"/>
                <a:sym typeface="Bell MT"/>
              </a:rPr>
              <a:t>JAHNAVI GADIPUDI </a:t>
            </a:r>
            <a:r>
              <a:rPr lang="en-US" sz="2400" b="1">
                <a:solidFill>
                  <a:schemeClr val="lt1"/>
                </a:solidFill>
                <a:latin typeface="Bell MT"/>
                <a:ea typeface="Bell MT"/>
                <a:cs typeface="Bell MT"/>
                <a:sym typeface="Bell MT"/>
              </a:rPr>
              <a:t>(</a:t>
            </a:r>
            <a:r>
              <a:rPr lang="en-US" sz="2000" b="1">
                <a:solidFill>
                  <a:schemeClr val="lt1"/>
                </a:solidFill>
                <a:latin typeface="Bookman Old Style"/>
                <a:ea typeface="Bookman Old Style"/>
                <a:cs typeface="Bookman Old Style"/>
                <a:sym typeface="Bookman Old Style"/>
              </a:rPr>
              <a:t>20MIP10040</a:t>
            </a:r>
            <a:r>
              <a:rPr lang="en-US" sz="2400" b="1">
                <a:solidFill>
                  <a:schemeClr val="lt1"/>
                </a:solidFill>
                <a:latin typeface="Bell MT"/>
                <a:ea typeface="Bell MT"/>
                <a:cs typeface="Bell MT"/>
                <a:sym typeface="Bell MT"/>
              </a:rPr>
              <a:t>)</a:t>
            </a:r>
            <a:endParaRPr/>
          </a:p>
          <a:p>
            <a:pPr marL="0" lvl="0" indent="0" algn="l" rtl="0">
              <a:lnSpc>
                <a:spcPct val="200000"/>
              </a:lnSpc>
              <a:spcBef>
                <a:spcPts val="1400"/>
              </a:spcBef>
              <a:spcAft>
                <a:spcPts val="0"/>
              </a:spcAft>
              <a:buSzPts val="1800"/>
              <a:buNone/>
            </a:pPr>
            <a:r>
              <a:rPr lang="en-US" sz="1800" b="1">
                <a:solidFill>
                  <a:schemeClr val="lt1"/>
                </a:solidFill>
                <a:latin typeface="Bell MT"/>
                <a:ea typeface="Bell MT"/>
                <a:cs typeface="Bell MT"/>
                <a:sym typeface="Bell MT"/>
              </a:rPr>
              <a:t>          MANOJ SEN </a:t>
            </a:r>
            <a:r>
              <a:rPr lang="en-US" sz="2400" b="1">
                <a:solidFill>
                  <a:schemeClr val="lt1"/>
                </a:solidFill>
                <a:latin typeface="Bell MT"/>
                <a:ea typeface="Bell MT"/>
                <a:cs typeface="Bell MT"/>
                <a:sym typeface="Bell MT"/>
              </a:rPr>
              <a:t>(</a:t>
            </a:r>
            <a:r>
              <a:rPr lang="en-US" sz="2000" b="1">
                <a:solidFill>
                  <a:schemeClr val="lt1"/>
                </a:solidFill>
                <a:latin typeface="Bookman Old Style"/>
                <a:ea typeface="Bookman Old Style"/>
                <a:cs typeface="Bookman Old Style"/>
                <a:sym typeface="Bookman Old Style"/>
              </a:rPr>
              <a:t>20MIP10022</a:t>
            </a:r>
            <a:r>
              <a:rPr lang="en-US" sz="2400" b="1">
                <a:solidFill>
                  <a:schemeClr val="lt1"/>
                </a:solidFill>
                <a:latin typeface="Bell MT"/>
                <a:ea typeface="Bell MT"/>
                <a:cs typeface="Bell MT"/>
                <a:sym typeface="Bell MT"/>
              </a:rPr>
              <a:t>)</a:t>
            </a:r>
            <a:endParaRPr/>
          </a:p>
          <a:p>
            <a:pPr marL="0" lvl="0" indent="0" algn="l" rtl="0">
              <a:lnSpc>
                <a:spcPct val="200000"/>
              </a:lnSpc>
              <a:spcBef>
                <a:spcPts val="1400"/>
              </a:spcBef>
              <a:spcAft>
                <a:spcPts val="0"/>
              </a:spcAft>
              <a:buSzPts val="2400"/>
              <a:buNone/>
            </a:pPr>
            <a:r>
              <a:rPr lang="en-US" sz="2400" b="1">
                <a:solidFill>
                  <a:schemeClr val="lt1"/>
                </a:solidFill>
                <a:latin typeface="Bell MT"/>
                <a:ea typeface="Bell MT"/>
                <a:cs typeface="Bell MT"/>
                <a:sym typeface="Bell MT"/>
              </a:rPr>
              <a:t>       </a:t>
            </a:r>
            <a:r>
              <a:rPr lang="en-US" sz="1800" b="1">
                <a:solidFill>
                  <a:schemeClr val="lt1"/>
                </a:solidFill>
                <a:latin typeface="Bell MT"/>
                <a:ea typeface="Bell MT"/>
                <a:cs typeface="Bell MT"/>
                <a:sym typeface="Bell MT"/>
              </a:rPr>
              <a:t>VIVEK KUMAR SAHU </a:t>
            </a:r>
            <a:r>
              <a:rPr lang="en-US" sz="2400" b="1">
                <a:solidFill>
                  <a:schemeClr val="lt1"/>
                </a:solidFill>
                <a:latin typeface="Bell MT"/>
                <a:ea typeface="Bell MT"/>
                <a:cs typeface="Bell MT"/>
                <a:sym typeface="Bell MT"/>
              </a:rPr>
              <a:t>(</a:t>
            </a:r>
            <a:r>
              <a:rPr lang="en-US" sz="2000" b="1">
                <a:solidFill>
                  <a:schemeClr val="lt1"/>
                </a:solidFill>
                <a:latin typeface="Bookman Old Style"/>
                <a:ea typeface="Bookman Old Style"/>
                <a:cs typeface="Bookman Old Style"/>
                <a:sym typeface="Bookman Old Style"/>
              </a:rPr>
              <a:t>20MIP10042</a:t>
            </a:r>
            <a:r>
              <a:rPr lang="en-US" sz="2400" b="1">
                <a:solidFill>
                  <a:schemeClr val="lt1"/>
                </a:solidFill>
                <a:latin typeface="Bell MT"/>
                <a:ea typeface="Bell MT"/>
                <a:cs typeface="Bell MT"/>
                <a:sym typeface="Bell MT"/>
              </a:rPr>
              <a:t>)</a:t>
            </a:r>
            <a:endParaRPr/>
          </a:p>
          <a:p>
            <a:pPr marL="91440" lvl="0" indent="0" algn="l" rtl="0">
              <a:lnSpc>
                <a:spcPct val="200000"/>
              </a:lnSpc>
              <a:spcBef>
                <a:spcPts val="1400"/>
              </a:spcBef>
              <a:spcAft>
                <a:spcPts val="0"/>
              </a:spcAft>
              <a:buSzPts val="2400"/>
              <a:buFont typeface="Noto Sans Symbols"/>
              <a:buNone/>
            </a:pPr>
            <a:endParaRPr sz="2400" b="1">
              <a:solidFill>
                <a:schemeClr val="dk1"/>
              </a:solidFill>
              <a:latin typeface="Bell MT"/>
              <a:ea typeface="Bell MT"/>
              <a:cs typeface="Bell MT"/>
              <a:sym typeface="Bell MT"/>
            </a:endParaRPr>
          </a:p>
          <a:p>
            <a:pPr marL="91440" lvl="0" indent="0" algn="l" rtl="0">
              <a:lnSpc>
                <a:spcPct val="200000"/>
              </a:lnSpc>
              <a:spcBef>
                <a:spcPts val="1400"/>
              </a:spcBef>
              <a:spcAft>
                <a:spcPts val="0"/>
              </a:spcAft>
              <a:buSzPts val="2400"/>
              <a:buFont typeface="Noto Sans Symbols"/>
              <a:buNone/>
            </a:pPr>
            <a:endParaRPr sz="2400" b="1">
              <a:solidFill>
                <a:schemeClr val="dk1"/>
              </a:solidFill>
              <a:latin typeface="Bell MT"/>
              <a:ea typeface="Bell MT"/>
              <a:cs typeface="Bell MT"/>
              <a:sym typeface="Bell MT"/>
            </a:endParaRPr>
          </a:p>
          <a:p>
            <a:pPr marL="91440" lvl="0" indent="0" algn="l" rtl="0">
              <a:lnSpc>
                <a:spcPct val="200000"/>
              </a:lnSpc>
              <a:spcBef>
                <a:spcPts val="1400"/>
              </a:spcBef>
              <a:spcAft>
                <a:spcPts val="0"/>
              </a:spcAft>
              <a:buSzPts val="2400"/>
              <a:buFont typeface="Noto Sans Symbols"/>
              <a:buNone/>
            </a:pPr>
            <a:endParaRPr sz="2400" b="1">
              <a:solidFill>
                <a:schemeClr val="dk1"/>
              </a:solidFill>
              <a:latin typeface="Bell MT"/>
              <a:ea typeface="Bell MT"/>
              <a:cs typeface="Bell MT"/>
              <a:sym typeface="Bell MT"/>
            </a:endParaRPr>
          </a:p>
          <a:p>
            <a:pPr marL="91440" lvl="0" indent="0" algn="l" rtl="0">
              <a:lnSpc>
                <a:spcPct val="200000"/>
              </a:lnSpc>
              <a:spcBef>
                <a:spcPts val="1400"/>
              </a:spcBef>
              <a:spcAft>
                <a:spcPts val="0"/>
              </a:spcAft>
              <a:buSzPts val="2400"/>
              <a:buFont typeface="Noto Sans Symbols"/>
              <a:buNone/>
            </a:pPr>
            <a:endParaRPr sz="2400" b="1">
              <a:solidFill>
                <a:schemeClr val="dk1"/>
              </a:solidFill>
              <a:latin typeface="Bell MT"/>
              <a:ea typeface="Bell MT"/>
              <a:cs typeface="Bell MT"/>
              <a:sym typeface="Bell MT"/>
            </a:endParaRPr>
          </a:p>
          <a:p>
            <a:pPr marL="91440" lvl="0" indent="0" algn="l" rtl="0">
              <a:lnSpc>
                <a:spcPct val="110000"/>
              </a:lnSpc>
              <a:spcBef>
                <a:spcPts val="1400"/>
              </a:spcBef>
              <a:spcAft>
                <a:spcPts val="0"/>
              </a:spcAft>
              <a:buSzPts val="19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5909912" y="57425"/>
            <a:ext cx="4263991" cy="69301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000"/>
              <a:buFont typeface="Bookman Old Style"/>
              <a:buNone/>
            </a:pPr>
            <a:r>
              <a:rPr lang="en-US" sz="4000">
                <a:solidFill>
                  <a:schemeClr val="dk1"/>
                </a:solidFill>
              </a:rPr>
              <a:t>INTRODUCTION</a:t>
            </a:r>
            <a:endParaRPr/>
          </a:p>
        </p:txBody>
      </p:sp>
      <p:sp>
        <p:nvSpPr>
          <p:cNvPr id="290" name="Google Shape;290;p35"/>
          <p:cNvSpPr txBox="1">
            <a:spLocks noGrp="1"/>
          </p:cNvSpPr>
          <p:nvPr>
            <p:ph type="body" idx="1"/>
          </p:nvPr>
        </p:nvSpPr>
        <p:spPr>
          <a:xfrm>
            <a:off x="4880472" y="812799"/>
            <a:ext cx="7083845" cy="5896473"/>
          </a:xfrm>
          <a:prstGeom prst="rect">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0" tIns="45700" rIns="0" bIns="45700" anchor="t" anchorCtr="0">
            <a:normAutofit fontScale="85000" lnSpcReduction="20000"/>
          </a:bodyPr>
          <a:lstStyle/>
          <a:p>
            <a:pPr marL="91440" lvl="0" indent="-129540" algn="just" rtl="0">
              <a:lnSpc>
                <a:spcPct val="110000"/>
              </a:lnSpc>
              <a:spcBef>
                <a:spcPts val="0"/>
              </a:spcBef>
              <a:spcAft>
                <a:spcPts val="0"/>
              </a:spcAft>
              <a:buSzPct val="100000"/>
              <a:buChar char=" "/>
            </a:pPr>
            <a:r>
              <a:rPr lang="en-US" sz="2400" b="0" i="0" dirty="0">
                <a:solidFill>
                  <a:srgbClr val="222222"/>
                </a:solidFill>
                <a:latin typeface="Arial"/>
                <a:ea typeface="Arial"/>
                <a:cs typeface="Arial"/>
                <a:sym typeface="Arial"/>
              </a:rPr>
              <a:t>The stock price of the company reflects the net evaluation of the company and also gives a little insight into its performance. These stocks are traded on exchanges and their prices are constantly changing due to their demand and supply in the market.</a:t>
            </a:r>
            <a:endParaRPr dirty="0"/>
          </a:p>
          <a:p>
            <a:pPr marL="91440" lvl="0" indent="-129540" algn="just" rtl="0">
              <a:lnSpc>
                <a:spcPct val="110000"/>
              </a:lnSpc>
              <a:spcBef>
                <a:spcPts val="1400"/>
              </a:spcBef>
              <a:spcAft>
                <a:spcPts val="0"/>
              </a:spcAft>
              <a:buSzPct val="100000"/>
              <a:buChar char=" "/>
            </a:pPr>
            <a:r>
              <a:rPr lang="en-US" sz="2400" b="0" i="0" dirty="0">
                <a:solidFill>
                  <a:srgbClr val="222222"/>
                </a:solidFill>
                <a:latin typeface="Arial"/>
                <a:ea typeface="Arial"/>
                <a:cs typeface="Arial"/>
                <a:sym typeface="Arial"/>
              </a:rPr>
              <a:t>If a stock is in high demand and low in supply i.e. more people want to buy it and fewer people are willing to sell it then the price for the stock will go up and similarly if the stock is in low demand and high on supply which means more people are ready to sell it but fewer people are willing to buy it then its prices go down.</a:t>
            </a:r>
            <a:endParaRPr dirty="0"/>
          </a:p>
          <a:p>
            <a:pPr marL="91440" lvl="0" indent="-129540" algn="just" rtl="0">
              <a:lnSpc>
                <a:spcPct val="110000"/>
              </a:lnSpc>
              <a:spcBef>
                <a:spcPts val="1400"/>
              </a:spcBef>
              <a:spcAft>
                <a:spcPts val="0"/>
              </a:spcAft>
              <a:buSzPct val="100000"/>
              <a:buChar char=" "/>
            </a:pPr>
            <a:r>
              <a:rPr lang="en-US" sz="2400" b="0" i="0" dirty="0">
                <a:solidFill>
                  <a:srgbClr val="222222"/>
                </a:solidFill>
                <a:latin typeface="Arial"/>
                <a:ea typeface="Arial"/>
                <a:cs typeface="Arial"/>
                <a:sym typeface="Arial"/>
              </a:rPr>
              <a:t>These stock prices going up and down is an iterative process and repeated. This volatility of stock makes investors nervous while investing in a company. So to understand the risk associated with it there must be a proper analysis of stock before buying it. </a:t>
            </a:r>
            <a:endParaRPr dirty="0"/>
          </a:p>
          <a:p>
            <a:pPr marL="91440" lvl="0" indent="-129540" algn="just" rtl="0">
              <a:lnSpc>
                <a:spcPct val="110000"/>
              </a:lnSpc>
              <a:spcBef>
                <a:spcPts val="1400"/>
              </a:spcBef>
              <a:spcAft>
                <a:spcPts val="0"/>
              </a:spcAft>
              <a:buSzPct val="100000"/>
              <a:buChar char=" "/>
            </a:pPr>
            <a:r>
              <a:rPr lang="en-US" sz="2400" dirty="0">
                <a:solidFill>
                  <a:srgbClr val="222222"/>
                </a:solidFill>
                <a:latin typeface="Arial"/>
                <a:ea typeface="Arial"/>
                <a:cs typeface="Arial"/>
                <a:sym typeface="Arial"/>
              </a:rPr>
              <a:t>So we will give you a proper stock market analysis using python which will lower your risk by more than 20%. </a:t>
            </a:r>
            <a:r>
              <a:rPr lang="en-US" sz="2400" dirty="0">
                <a:solidFill>
                  <a:schemeClr val="dk1"/>
                </a:solidFill>
                <a:latin typeface="Arial"/>
                <a:ea typeface="Arial"/>
                <a:cs typeface="Arial"/>
                <a:sym typeface="Arial"/>
              </a:rPr>
              <a:t>As 20% is a big number when it comes to share market</a:t>
            </a:r>
            <a:endParaRPr dirty="0"/>
          </a:p>
        </p:txBody>
      </p:sp>
      <p:pic>
        <p:nvPicPr>
          <p:cNvPr id="291" name="Google Shape;291;p35"/>
          <p:cNvPicPr preferRelativeResize="0"/>
          <p:nvPr/>
        </p:nvPicPr>
        <p:blipFill rotWithShape="1">
          <a:blip r:embed="rId3">
            <a:alphaModFix/>
          </a:blip>
          <a:srcRect l="-1" r="106" b="9909"/>
          <a:stretch/>
        </p:blipFill>
        <p:spPr>
          <a:xfrm>
            <a:off x="308471" y="275422"/>
            <a:ext cx="3877939" cy="2203373"/>
          </a:xfrm>
          <a:prstGeom prst="rect">
            <a:avLst/>
          </a:prstGeom>
          <a:noFill/>
          <a:ln>
            <a:noFill/>
          </a:ln>
        </p:spPr>
      </p:pic>
      <p:sp>
        <p:nvSpPr>
          <p:cNvPr id="292" name="Google Shape;292;p35"/>
          <p:cNvSpPr txBox="1"/>
          <p:nvPr/>
        </p:nvSpPr>
        <p:spPr>
          <a:xfrm>
            <a:off x="616944" y="3101933"/>
            <a:ext cx="3183875"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0" i="1">
                <a:solidFill>
                  <a:schemeClr val="lt2"/>
                </a:solidFill>
                <a:latin typeface="Source Sans Pro"/>
                <a:ea typeface="Source Sans Pro"/>
                <a:cs typeface="Source Sans Pro"/>
                <a:sym typeface="Source Sans Pro"/>
              </a:rPr>
              <a:t>"Returns matter a lot. It's our capital."</a:t>
            </a:r>
            <a:r>
              <a:rPr lang="en-US" sz="4000" b="0" i="0">
                <a:solidFill>
                  <a:schemeClr val="lt2"/>
                </a:solidFill>
                <a:latin typeface="Source Sans Pro"/>
                <a:ea typeface="Source Sans Pro"/>
                <a:cs typeface="Source Sans Pro"/>
                <a:sym typeface="Source Sans Pro"/>
              </a:rPr>
              <a:t> </a:t>
            </a:r>
            <a:endParaRPr/>
          </a:p>
        </p:txBody>
      </p:sp>
      <p:sp>
        <p:nvSpPr>
          <p:cNvPr id="293" name="Google Shape;293;p35"/>
          <p:cNvSpPr txBox="1"/>
          <p:nvPr/>
        </p:nvSpPr>
        <p:spPr>
          <a:xfrm>
            <a:off x="1344058" y="5656478"/>
            <a:ext cx="3327094"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a:solidFill>
                  <a:schemeClr val="lt2"/>
                </a:solidFill>
                <a:latin typeface="Source Sans Pro"/>
                <a:ea typeface="Source Sans Pro"/>
                <a:cs typeface="Source Sans Pro"/>
                <a:sym typeface="Source Sans Pro"/>
              </a:rPr>
              <a:t>— Abigail Johnson</a:t>
            </a:r>
            <a:endParaRPr sz="3200">
              <a:solidFill>
                <a:schemeClr val="lt2"/>
              </a:solidFill>
              <a:latin typeface="Libre Franklin"/>
              <a:ea typeface="Libre Franklin"/>
              <a:cs typeface="Libre Franklin"/>
              <a:sym typeface="Libre Franklin"/>
            </a:endParaRPr>
          </a:p>
          <a:p>
            <a:pPr marL="0" marR="0" lvl="0" indent="0" algn="l" rtl="0">
              <a:spcBef>
                <a:spcPts val="0"/>
              </a:spcBef>
              <a:spcAft>
                <a:spcPts val="0"/>
              </a:spcAft>
              <a:buNone/>
            </a:pPr>
            <a:endParaRPr sz="3200">
              <a:solidFill>
                <a:schemeClr val="dk1"/>
              </a:solidFill>
              <a:latin typeface="Libre Franklin"/>
              <a:ea typeface="Libre Franklin"/>
              <a:cs typeface="Libre Franklin"/>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1000"/>
                                        <p:tgtEl>
                                          <p:spTgt spid="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Effect transition="in" filter="fade">
                                      <p:cBhvr>
                                        <p:cTn id="12" dur="1000"/>
                                        <p:tgtEl>
                                          <p:spTgt spid="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Effect transition="in" filter="fade">
                                      <p:cBhvr>
                                        <p:cTn id="17" dur="1000"/>
                                        <p:tgtEl>
                                          <p:spTgt spid="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Effect transition="in" filter="fade">
                                      <p:cBhvr>
                                        <p:cTn id="22" dur="1000"/>
                                        <p:tgtEl>
                                          <p:spTgt spid="2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8"/>
        <p:cNvGrpSpPr/>
        <p:nvPr/>
      </p:nvGrpSpPr>
      <p:grpSpPr>
        <a:xfrm>
          <a:off x="0" y="0"/>
          <a:ext cx="0" cy="0"/>
          <a:chOff x="0" y="0"/>
          <a:chExt cx="0" cy="0"/>
        </a:xfrm>
      </p:grpSpPr>
      <p:sp>
        <p:nvSpPr>
          <p:cNvPr id="299" name="Google Shape;299;p36"/>
          <p:cNvSpPr/>
          <p:nvPr/>
        </p:nvSpPr>
        <p:spPr>
          <a:xfrm>
            <a:off x="-7620" y="-1"/>
            <a:ext cx="12207240"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00" name="Google Shape;300;p36"/>
          <p:cNvSpPr txBox="1">
            <a:spLocks noGrp="1"/>
          </p:cNvSpPr>
          <p:nvPr>
            <p:ph type="title"/>
          </p:nvPr>
        </p:nvSpPr>
        <p:spPr>
          <a:xfrm>
            <a:off x="2507855" y="521973"/>
            <a:ext cx="6757673" cy="95262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EFEFE"/>
              </a:buClr>
              <a:buSzPts val="5400"/>
              <a:buFont typeface="Century Gothic"/>
              <a:buNone/>
            </a:pPr>
            <a:r>
              <a:rPr lang="en-US" sz="5400"/>
              <a:t>PRE-EXISTING WORK</a:t>
            </a:r>
            <a:endParaRPr/>
          </a:p>
        </p:txBody>
      </p:sp>
      <p:grpSp>
        <p:nvGrpSpPr>
          <p:cNvPr id="301" name="Google Shape;301;p36"/>
          <p:cNvGrpSpPr/>
          <p:nvPr/>
        </p:nvGrpSpPr>
        <p:grpSpPr>
          <a:xfrm>
            <a:off x="9" y="228600"/>
            <a:ext cx="2851523" cy="6638625"/>
            <a:chOff x="2487613" y="285750"/>
            <a:chExt cx="2428875" cy="5654676"/>
          </a:xfrm>
        </p:grpSpPr>
        <p:sp>
          <p:nvSpPr>
            <p:cNvPr id="302" name="Google Shape;302;p36"/>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6"/>
          <p:cNvGrpSpPr/>
          <p:nvPr/>
        </p:nvGrpSpPr>
        <p:grpSpPr>
          <a:xfrm>
            <a:off x="27225" y="-30"/>
            <a:ext cx="2356675" cy="6853284"/>
            <a:chOff x="6627813" y="195452"/>
            <a:chExt cx="1952625" cy="5678299"/>
          </a:xfrm>
        </p:grpSpPr>
        <p:sp>
          <p:nvSpPr>
            <p:cNvPr id="315" name="Google Shape;315;p36"/>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6"/>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txBox="1">
            <a:spLocks noGrp="1"/>
          </p:cNvSpPr>
          <p:nvPr>
            <p:ph type="body" idx="1"/>
          </p:nvPr>
        </p:nvSpPr>
        <p:spPr>
          <a:xfrm>
            <a:off x="2507855" y="1828800"/>
            <a:ext cx="6968674" cy="4674996"/>
          </a:xfrm>
          <a:prstGeom prst="rect">
            <a:avLst/>
          </a:prstGeom>
          <a:noFill/>
          <a:ln>
            <a:noFill/>
          </a:ln>
        </p:spPr>
        <p:txBody>
          <a:bodyPr spcFirstLastPara="1" wrap="square" lIns="91425" tIns="45700" rIns="91425" bIns="45700" anchor="t" anchorCtr="0">
            <a:normAutofit lnSpcReduction="10000"/>
          </a:bodyPr>
          <a:lstStyle/>
          <a:p>
            <a:pPr marL="0" lvl="0" indent="0" algn="just" rtl="0">
              <a:spcBef>
                <a:spcPts val="0"/>
              </a:spcBef>
              <a:spcAft>
                <a:spcPts val="0"/>
              </a:spcAft>
              <a:buSzPts val="1800"/>
              <a:buNone/>
            </a:pPr>
            <a:r>
              <a:rPr lang="en-US" sz="1800"/>
              <a:t>We have shown you how data analysis can be done after seeing the data numbers.</a:t>
            </a:r>
            <a:endParaRPr/>
          </a:p>
          <a:p>
            <a:pPr marL="0" lvl="0" indent="0" algn="just" rtl="0">
              <a:spcBef>
                <a:spcPts val="1000"/>
              </a:spcBef>
              <a:spcAft>
                <a:spcPts val="0"/>
              </a:spcAft>
              <a:buSzPts val="1800"/>
              <a:buNone/>
            </a:pPr>
            <a:r>
              <a:rPr lang="en-US" sz="1800"/>
              <a:t>We have imported all the data of the stock by YAHOO FINANCE website using pandas data reader in which we have shown the Opening price, Closing price,  High prices and Low prices of the stock  in a specific time and date by just typing the Symbol of the stock.</a:t>
            </a:r>
            <a:endParaRPr/>
          </a:p>
          <a:p>
            <a:pPr marL="0" lvl="0" indent="0" algn="just" rtl="0">
              <a:spcBef>
                <a:spcPts val="1000"/>
              </a:spcBef>
              <a:spcAft>
                <a:spcPts val="0"/>
              </a:spcAft>
              <a:buSzPts val="1800"/>
              <a:buNone/>
            </a:pPr>
            <a:r>
              <a:rPr lang="en-US" sz="1800"/>
              <a:t>We have also plotted the graphs of the individual stock in all the aspects  for getting better understanding and analysis of the stock because when we see the graphical representation we get the better analysis of numbers and numerical data.</a:t>
            </a:r>
            <a:endParaRPr/>
          </a:p>
          <a:p>
            <a:pPr marL="0" lvl="0" indent="0" algn="just" rtl="0">
              <a:spcBef>
                <a:spcPts val="1000"/>
              </a:spcBef>
              <a:spcAft>
                <a:spcPts val="0"/>
              </a:spcAft>
              <a:buSzPts val="1800"/>
              <a:buNone/>
            </a:pPr>
            <a:r>
              <a:rPr lang="en-US" sz="1800"/>
              <a:t>As you can see in the right side we have given one example of the graph that we have plotted last time and we have also shown the comparison of all the stocks in various graphs format like Histogram, Line graph, Scatter charts etc. </a:t>
            </a:r>
            <a:endParaRPr/>
          </a:p>
          <a:p>
            <a:pPr marL="0" lvl="0" indent="0" algn="l" rtl="0">
              <a:spcBef>
                <a:spcPts val="1000"/>
              </a:spcBef>
              <a:spcAft>
                <a:spcPts val="0"/>
              </a:spcAft>
              <a:buSzPts val="1800"/>
              <a:buNone/>
            </a:pPr>
            <a:endParaRPr/>
          </a:p>
        </p:txBody>
      </p:sp>
      <p:pic>
        <p:nvPicPr>
          <p:cNvPr id="330" name="Google Shape;330;p36"/>
          <p:cNvPicPr preferRelativeResize="0"/>
          <p:nvPr/>
        </p:nvPicPr>
        <p:blipFill rotWithShape="1">
          <a:blip r:embed="rId3">
            <a:alphaModFix/>
          </a:blip>
          <a:srcRect/>
          <a:stretch/>
        </p:blipFill>
        <p:spPr>
          <a:xfrm>
            <a:off x="9541668" y="2621388"/>
            <a:ext cx="2623108" cy="40910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8"/>
        <p:cNvGrpSpPr/>
        <p:nvPr/>
      </p:nvGrpSpPr>
      <p:grpSpPr>
        <a:xfrm>
          <a:off x="0" y="0"/>
          <a:ext cx="0" cy="0"/>
          <a:chOff x="0" y="0"/>
          <a:chExt cx="0" cy="0"/>
        </a:xfrm>
      </p:grpSpPr>
      <p:sp>
        <p:nvSpPr>
          <p:cNvPr id="299" name="Google Shape;299;p36"/>
          <p:cNvSpPr/>
          <p:nvPr/>
        </p:nvSpPr>
        <p:spPr>
          <a:xfrm>
            <a:off x="134590" y="-15472"/>
            <a:ext cx="12207240"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00" name="Google Shape;300;p36"/>
          <p:cNvSpPr txBox="1">
            <a:spLocks noGrp="1"/>
          </p:cNvSpPr>
          <p:nvPr>
            <p:ph type="title"/>
          </p:nvPr>
        </p:nvSpPr>
        <p:spPr>
          <a:xfrm>
            <a:off x="1960446" y="612393"/>
            <a:ext cx="6757673" cy="95262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EFEFE"/>
              </a:buClr>
              <a:buSzPts val="5400"/>
              <a:buFont typeface="Century Gothic"/>
              <a:buNone/>
            </a:pPr>
            <a:r>
              <a:rPr lang="en-US" dirty="0"/>
              <a:t>Proposed work</a:t>
            </a:r>
            <a:endParaRPr dirty="0"/>
          </a:p>
        </p:txBody>
      </p:sp>
      <p:grpSp>
        <p:nvGrpSpPr>
          <p:cNvPr id="301" name="Google Shape;301;p36"/>
          <p:cNvGrpSpPr/>
          <p:nvPr/>
        </p:nvGrpSpPr>
        <p:grpSpPr>
          <a:xfrm>
            <a:off x="9" y="228600"/>
            <a:ext cx="2851523" cy="6638625"/>
            <a:chOff x="2487613" y="285750"/>
            <a:chExt cx="2428875" cy="5654676"/>
          </a:xfrm>
        </p:grpSpPr>
        <p:sp>
          <p:nvSpPr>
            <p:cNvPr id="302" name="Google Shape;302;p36"/>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6"/>
          <p:cNvGrpSpPr/>
          <p:nvPr/>
        </p:nvGrpSpPr>
        <p:grpSpPr>
          <a:xfrm>
            <a:off x="27225" y="-30"/>
            <a:ext cx="2356675" cy="6853284"/>
            <a:chOff x="6627813" y="195452"/>
            <a:chExt cx="1952625" cy="5678299"/>
          </a:xfrm>
        </p:grpSpPr>
        <p:sp>
          <p:nvSpPr>
            <p:cNvPr id="315" name="Google Shape;315;p36"/>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6"/>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txBox="1">
            <a:spLocks noGrp="1"/>
          </p:cNvSpPr>
          <p:nvPr>
            <p:ph type="body" idx="1"/>
          </p:nvPr>
        </p:nvSpPr>
        <p:spPr>
          <a:xfrm>
            <a:off x="2038456" y="2351648"/>
            <a:ext cx="8677669" cy="2716879"/>
          </a:xfrm>
          <a:prstGeom prst="rect">
            <a:avLst/>
          </a:prstGeom>
          <a:noFill/>
          <a:ln>
            <a:noFill/>
          </a:ln>
        </p:spPr>
        <p:txBody>
          <a:bodyPr spcFirstLastPara="1" wrap="square" lIns="91425" tIns="45700" rIns="91425" bIns="45700" anchor="t" anchorCtr="0">
            <a:normAutofit/>
          </a:bodyPr>
          <a:lstStyle/>
          <a:p>
            <a:pPr marL="0" lvl="0" indent="0" algn="just" rtl="0">
              <a:spcBef>
                <a:spcPts val="1000"/>
              </a:spcBef>
              <a:spcAft>
                <a:spcPts val="0"/>
              </a:spcAft>
              <a:buSzPts val="1800"/>
              <a:buNone/>
            </a:pPr>
            <a:r>
              <a:rPr lang="en-US" sz="2800" dirty="0"/>
              <a:t>FINDING AND ANYLYZING THE STOCKS DATA WITH GRAPHS, ESTIMATION PRICE, PREVIOUS TRADES AMOUNT AND THEIR FUNDAMENTALS  SO THAT INVESTORS CAN GET A MINIMUM LOSS AFTER INVESTING.</a:t>
            </a:r>
            <a:endParaRPr sz="2800" dirty="0"/>
          </a:p>
        </p:txBody>
      </p:sp>
    </p:spTree>
    <p:extLst>
      <p:ext uri="{BB962C8B-B14F-4D97-AF65-F5344CB8AC3E}">
        <p14:creationId xmlns:p14="http://schemas.microsoft.com/office/powerpoint/2010/main" val="1499978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5"/>
        <p:cNvGrpSpPr/>
        <p:nvPr/>
      </p:nvGrpSpPr>
      <p:grpSpPr>
        <a:xfrm>
          <a:off x="0" y="0"/>
          <a:ext cx="0" cy="0"/>
          <a:chOff x="0" y="0"/>
          <a:chExt cx="0" cy="0"/>
        </a:xfrm>
      </p:grpSpPr>
      <p:sp>
        <p:nvSpPr>
          <p:cNvPr id="336" name="Google Shape;336;p37"/>
          <p:cNvSpPr/>
          <p:nvPr/>
        </p:nvSpPr>
        <p:spPr>
          <a:xfrm>
            <a:off x="-7620" y="-1"/>
            <a:ext cx="12207240"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37" name="Google Shape;337;p37"/>
          <p:cNvSpPr txBox="1">
            <a:spLocks noGrp="1"/>
          </p:cNvSpPr>
          <p:nvPr>
            <p:ph type="title"/>
          </p:nvPr>
        </p:nvSpPr>
        <p:spPr>
          <a:xfrm>
            <a:off x="2812411" y="418365"/>
            <a:ext cx="5917704" cy="95262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EFEFE"/>
              </a:buClr>
              <a:buSzPts val="5400"/>
              <a:buFont typeface="Century Gothic"/>
              <a:buNone/>
            </a:pPr>
            <a:r>
              <a:rPr lang="en-US" sz="5400"/>
              <a:t>REAL TIME USES</a:t>
            </a:r>
            <a:endParaRPr/>
          </a:p>
        </p:txBody>
      </p:sp>
      <p:grpSp>
        <p:nvGrpSpPr>
          <p:cNvPr id="338" name="Google Shape;338;p37"/>
          <p:cNvGrpSpPr/>
          <p:nvPr/>
        </p:nvGrpSpPr>
        <p:grpSpPr>
          <a:xfrm>
            <a:off x="9" y="228600"/>
            <a:ext cx="2851523" cy="6638625"/>
            <a:chOff x="2487613" y="285750"/>
            <a:chExt cx="2428875" cy="5654676"/>
          </a:xfrm>
        </p:grpSpPr>
        <p:sp>
          <p:nvSpPr>
            <p:cNvPr id="339" name="Google Shape;339;p3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37"/>
          <p:cNvGrpSpPr/>
          <p:nvPr/>
        </p:nvGrpSpPr>
        <p:grpSpPr>
          <a:xfrm>
            <a:off x="27225" y="-30"/>
            <a:ext cx="2356675" cy="6853284"/>
            <a:chOff x="6627813" y="195452"/>
            <a:chExt cx="1952625" cy="5678299"/>
          </a:xfrm>
        </p:grpSpPr>
        <p:sp>
          <p:nvSpPr>
            <p:cNvPr id="352" name="Google Shape;352;p37"/>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txBox="1">
            <a:spLocks noGrp="1"/>
          </p:cNvSpPr>
          <p:nvPr>
            <p:ph type="body" idx="1"/>
          </p:nvPr>
        </p:nvSpPr>
        <p:spPr>
          <a:xfrm>
            <a:off x="2589212" y="1828800"/>
            <a:ext cx="8915400" cy="4674996"/>
          </a:xfrm>
          <a:prstGeom prst="rect">
            <a:avLst/>
          </a:prstGeom>
          <a:noFill/>
          <a:ln>
            <a:noFill/>
          </a:ln>
        </p:spPr>
        <p:txBody>
          <a:bodyPr spcFirstLastPara="1" wrap="square" lIns="91425" tIns="45700" rIns="91425" bIns="45700" anchor="t" anchorCtr="0">
            <a:normAutofit fontScale="92500"/>
          </a:bodyPr>
          <a:lstStyle/>
          <a:p>
            <a:pPr marL="285750" lvl="0" indent="-285750" algn="just" rtl="0">
              <a:spcBef>
                <a:spcPts val="0"/>
              </a:spcBef>
              <a:spcAft>
                <a:spcPts val="0"/>
              </a:spcAft>
              <a:buSzPct val="100000"/>
              <a:buFont typeface="Courier New"/>
              <a:buChar char="o"/>
            </a:pPr>
            <a:r>
              <a:rPr lang="en-US" sz="2400" b="0" i="0" dirty="0">
                <a:solidFill>
                  <a:schemeClr val="lt1"/>
                </a:solidFill>
                <a:latin typeface="Roboto"/>
                <a:ea typeface="Roboto"/>
                <a:cs typeface="Roboto"/>
                <a:sym typeface="Roboto"/>
              </a:rPr>
              <a:t>Real-time data allows you to move with the market instead of playing catch up.</a:t>
            </a:r>
            <a:endParaRPr dirty="0"/>
          </a:p>
          <a:p>
            <a:pPr marL="285750" lvl="0" indent="-285750" algn="just" rtl="0">
              <a:spcBef>
                <a:spcPts val="1000"/>
              </a:spcBef>
              <a:spcAft>
                <a:spcPts val="0"/>
              </a:spcAft>
              <a:buSzPct val="100000"/>
              <a:buFont typeface="Courier New"/>
              <a:buChar char="o"/>
            </a:pPr>
            <a:r>
              <a:rPr lang="en-US" sz="2400" b="0" i="0" dirty="0">
                <a:solidFill>
                  <a:schemeClr val="lt1"/>
                </a:solidFill>
                <a:latin typeface="Roboto"/>
                <a:ea typeface="Roboto"/>
                <a:cs typeface="Roboto"/>
                <a:sym typeface="Roboto"/>
              </a:rPr>
              <a:t>If you want to remain ahead of the curve and stay competitive in your market, you need to work with data delivered in real-time.</a:t>
            </a:r>
            <a:endParaRPr dirty="0"/>
          </a:p>
          <a:p>
            <a:pPr marL="285750" lvl="0" indent="-285750" algn="just" rtl="0">
              <a:spcBef>
                <a:spcPts val="1000"/>
              </a:spcBef>
              <a:spcAft>
                <a:spcPts val="0"/>
              </a:spcAft>
              <a:buSzPct val="100000"/>
              <a:buFont typeface="Courier New"/>
              <a:buChar char="o"/>
            </a:pPr>
            <a:r>
              <a:rPr lang="en-US" sz="2400" b="0" i="0" dirty="0">
                <a:solidFill>
                  <a:schemeClr val="lt1"/>
                </a:solidFill>
                <a:latin typeface="Roboto"/>
                <a:ea typeface="Roboto"/>
                <a:cs typeface="Roboto"/>
                <a:sym typeface="Roboto"/>
              </a:rPr>
              <a:t>Volume data is counted on by technical traders. It indicates how seriously they should scrutinize a stock's price upward movement.</a:t>
            </a:r>
            <a:endParaRPr sz="2400" dirty="0">
              <a:solidFill>
                <a:schemeClr val="lt1"/>
              </a:solidFill>
              <a:latin typeface="Roboto"/>
              <a:ea typeface="Roboto"/>
              <a:cs typeface="Roboto"/>
              <a:sym typeface="Roboto"/>
            </a:endParaRPr>
          </a:p>
          <a:p>
            <a:pPr marL="285750" lvl="0" indent="-285750" algn="just" rtl="0">
              <a:spcBef>
                <a:spcPts val="1000"/>
              </a:spcBef>
              <a:spcAft>
                <a:spcPts val="0"/>
              </a:spcAft>
              <a:buSzPct val="100000"/>
              <a:buFont typeface="Courier New"/>
              <a:buChar char="o"/>
            </a:pPr>
            <a:r>
              <a:rPr lang="en-US" sz="2400" b="0" i="0" dirty="0">
                <a:solidFill>
                  <a:schemeClr val="lt1"/>
                </a:solidFill>
                <a:latin typeface="Roboto"/>
                <a:ea typeface="Roboto"/>
                <a:cs typeface="Roboto"/>
                <a:sym typeface="Roboto"/>
              </a:rPr>
              <a:t>Market values will fluctuate on a dime. These evolving values can impact your analysis of a stock, so it's imperative that you're taking advantage of the most updated information.</a:t>
            </a:r>
            <a:endParaRPr dirty="0"/>
          </a:p>
          <a:p>
            <a:pPr marL="285750" lvl="0" indent="-285750" algn="just" rtl="0">
              <a:spcBef>
                <a:spcPts val="1000"/>
              </a:spcBef>
              <a:spcAft>
                <a:spcPts val="0"/>
              </a:spcAft>
              <a:buSzPct val="100000"/>
              <a:buFont typeface="Courier New"/>
              <a:buChar char="o"/>
            </a:pPr>
            <a:r>
              <a:rPr lang="en-US" sz="2400" b="0" i="0" dirty="0">
                <a:solidFill>
                  <a:schemeClr val="lt1"/>
                </a:solidFill>
                <a:latin typeface="Roboto"/>
                <a:ea typeface="Roboto"/>
                <a:cs typeface="Roboto"/>
                <a:sym typeface="Roboto"/>
              </a:rPr>
              <a:t>Using real-time data, you can see the potential gain or loss you might incur at that moment. The profit and loss will recalibrate with each notch in a stock's price.</a:t>
            </a:r>
            <a:endParaRPr sz="2400" dirty="0">
              <a:solidFill>
                <a:schemeClr val="lt1"/>
              </a:solidFill>
            </a:endParaRPr>
          </a:p>
          <a:p>
            <a:pPr marL="342900" lvl="0" indent="-237172" algn="l" rtl="0">
              <a:spcBef>
                <a:spcPts val="1000"/>
              </a:spcBef>
              <a:spcAft>
                <a:spcPts val="0"/>
              </a:spcAft>
              <a:buSzPct val="1000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fade">
                                      <p:cBhvr>
                                        <p:cTn id="7" dur="1000"/>
                                        <p:tgtEl>
                                          <p:spTgt spid="366">
                                            <p:txEl>
                                              <p:pRg st="0" end="0"/>
                                            </p:txEl>
                                          </p:spTgt>
                                        </p:tgtEl>
                                      </p:cBhvr>
                                    </p:animEffect>
                                    <p:anim calcmode="lin" valueType="num">
                                      <p:cBhvr>
                                        <p:cTn id="8" dur="1000" fill="hold"/>
                                        <p:tgtEl>
                                          <p:spTgt spid="3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6">
                                            <p:txEl>
                                              <p:pRg st="1" end="1"/>
                                            </p:txEl>
                                          </p:spTgt>
                                        </p:tgtEl>
                                        <p:attrNameLst>
                                          <p:attrName>style.visibility</p:attrName>
                                        </p:attrNameLst>
                                      </p:cBhvr>
                                      <p:to>
                                        <p:strVal val="visible"/>
                                      </p:to>
                                    </p:set>
                                    <p:animEffect transition="in" filter="fade">
                                      <p:cBhvr>
                                        <p:cTn id="12" dur="1000"/>
                                        <p:tgtEl>
                                          <p:spTgt spid="366">
                                            <p:txEl>
                                              <p:pRg st="1" end="1"/>
                                            </p:txEl>
                                          </p:spTgt>
                                        </p:tgtEl>
                                      </p:cBhvr>
                                    </p:animEffect>
                                    <p:anim calcmode="lin" valueType="num">
                                      <p:cBhvr>
                                        <p:cTn id="13" dur="1000" fill="hold"/>
                                        <p:tgtEl>
                                          <p:spTgt spid="36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6">
                                            <p:txEl>
                                              <p:pRg st="2" end="2"/>
                                            </p:txEl>
                                          </p:spTgt>
                                        </p:tgtEl>
                                        <p:attrNameLst>
                                          <p:attrName>style.visibility</p:attrName>
                                        </p:attrNameLst>
                                      </p:cBhvr>
                                      <p:to>
                                        <p:strVal val="visible"/>
                                      </p:to>
                                    </p:set>
                                    <p:anim calcmode="lin" valueType="num">
                                      <p:cBhvr additive="base">
                                        <p:cTn id="19" dur="500" fill="hold"/>
                                        <p:tgtEl>
                                          <p:spTgt spid="36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66">
                                            <p:txEl>
                                              <p:pRg st="3" end="3"/>
                                            </p:txEl>
                                          </p:spTgt>
                                        </p:tgtEl>
                                        <p:attrNameLst>
                                          <p:attrName>style.visibility</p:attrName>
                                        </p:attrNameLst>
                                      </p:cBhvr>
                                      <p:to>
                                        <p:strVal val="visible"/>
                                      </p:to>
                                    </p:set>
                                    <p:anim calcmode="lin" valueType="num">
                                      <p:cBhvr additive="base">
                                        <p:cTn id="23" dur="500" fill="hold"/>
                                        <p:tgtEl>
                                          <p:spTgt spid="36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6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66">
                                            <p:txEl>
                                              <p:pRg st="4" end="4"/>
                                            </p:txEl>
                                          </p:spTgt>
                                        </p:tgtEl>
                                        <p:attrNameLst>
                                          <p:attrName>style.visibility</p:attrName>
                                        </p:attrNameLst>
                                      </p:cBhvr>
                                      <p:to>
                                        <p:strVal val="visible"/>
                                      </p:to>
                                    </p:set>
                                    <p:anim calcmode="lin" valueType="num">
                                      <p:cBhvr additive="base">
                                        <p:cTn id="27" dur="500" fill="hold"/>
                                        <p:tgtEl>
                                          <p:spTgt spid="36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 pos="100000">
              <a:schemeClr val="accent3"/>
            </a:gs>
          </a:gsLst>
          <a:lin ang="2700000" scaled="0"/>
        </a:gradFill>
        <a:effectLst/>
      </p:bgPr>
    </p:bg>
    <p:spTree>
      <p:nvGrpSpPr>
        <p:cNvPr id="1" name="Shape 371"/>
        <p:cNvGrpSpPr/>
        <p:nvPr/>
      </p:nvGrpSpPr>
      <p:grpSpPr>
        <a:xfrm>
          <a:off x="0" y="0"/>
          <a:ext cx="0" cy="0"/>
          <a:chOff x="0" y="0"/>
          <a:chExt cx="0" cy="0"/>
        </a:xfrm>
      </p:grpSpPr>
      <p:sp>
        <p:nvSpPr>
          <p:cNvPr id="372" name="Google Shape;372;p38"/>
          <p:cNvSpPr/>
          <p:nvPr/>
        </p:nvSpPr>
        <p:spPr>
          <a:xfrm>
            <a:off x="0" y="-786"/>
            <a:ext cx="12192000" cy="6854038"/>
          </a:xfrm>
          <a:prstGeom prst="rect">
            <a:avLst/>
          </a:prstGeom>
          <a:gradFill>
            <a:gsLst>
              <a:gs pos="0">
                <a:schemeClr val="accent1"/>
              </a:gs>
              <a:gs pos="71000">
                <a:schemeClr val="accent3"/>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373" name="Google Shape;373;p38" descr="light spots"/>
          <p:cNvPicPr preferRelativeResize="0"/>
          <p:nvPr/>
        </p:nvPicPr>
        <p:blipFill rotWithShape="1">
          <a:blip r:embed="rId3">
            <a:alphaModFix amt="40000"/>
          </a:blip>
          <a:srcRect/>
          <a:stretch/>
        </p:blipFill>
        <p:spPr>
          <a:xfrm>
            <a:off x="-27224" y="0"/>
            <a:ext cx="12192000" cy="6857990"/>
          </a:xfrm>
          <a:prstGeom prst="rect">
            <a:avLst/>
          </a:prstGeom>
          <a:noFill/>
          <a:ln>
            <a:noFill/>
          </a:ln>
        </p:spPr>
      </p:pic>
      <p:grpSp>
        <p:nvGrpSpPr>
          <p:cNvPr id="374" name="Google Shape;374;p38"/>
          <p:cNvGrpSpPr/>
          <p:nvPr/>
        </p:nvGrpSpPr>
        <p:grpSpPr>
          <a:xfrm>
            <a:off x="9" y="228600"/>
            <a:ext cx="2851523" cy="6638625"/>
            <a:chOff x="2487613" y="285750"/>
            <a:chExt cx="2428875" cy="5654676"/>
          </a:xfrm>
        </p:grpSpPr>
        <p:sp>
          <p:nvSpPr>
            <p:cNvPr id="375" name="Google Shape;375;p38"/>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38"/>
          <p:cNvGrpSpPr/>
          <p:nvPr/>
        </p:nvGrpSpPr>
        <p:grpSpPr>
          <a:xfrm>
            <a:off x="27225" y="-30"/>
            <a:ext cx="2356675" cy="6853284"/>
            <a:chOff x="6627813" y="195452"/>
            <a:chExt cx="1952625" cy="5678299"/>
          </a:xfrm>
        </p:grpSpPr>
        <p:sp>
          <p:nvSpPr>
            <p:cNvPr id="388" name="Google Shape;388;p38"/>
            <p:cNvSpPr/>
            <p:nvPr/>
          </p:nvSpPr>
          <p:spPr>
            <a:xfrm>
              <a:off x="6627813" y="195452"/>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8"/>
          <p:cNvSpPr/>
          <p:nvPr/>
        </p:nvSpPr>
        <p:spPr>
          <a:xfrm>
            <a:off x="0" y="0"/>
            <a:ext cx="18288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txBox="1"/>
          <p:nvPr/>
        </p:nvSpPr>
        <p:spPr>
          <a:xfrm>
            <a:off x="2113011" y="3095066"/>
            <a:ext cx="8675295" cy="31393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6600"/>
              <a:buFont typeface="Algerian"/>
              <a:buNone/>
            </a:pPr>
            <a:r>
              <a:rPr lang="en-US" sz="6600">
                <a:solidFill>
                  <a:schemeClr val="lt1"/>
                </a:solidFill>
                <a:latin typeface="Algerian"/>
                <a:ea typeface="Algerian"/>
                <a:cs typeface="Algerian"/>
                <a:sym typeface="Algerian"/>
              </a:rPr>
              <a:t>SYSTEM ARCHITECTURE DIAGRAM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descr="light spots"/>
          <p:cNvPicPr preferRelativeResize="0"/>
          <p:nvPr/>
        </p:nvPicPr>
        <p:blipFill rotWithShape="1">
          <a:blip r:embed="rId3">
            <a:alphaModFix amt="40000"/>
          </a:blip>
          <a:srcRect/>
          <a:stretch/>
        </p:blipFill>
        <p:spPr>
          <a:xfrm>
            <a:off x="0" y="10"/>
            <a:ext cx="12192000" cy="6857990"/>
          </a:xfrm>
          <a:prstGeom prst="rect">
            <a:avLst/>
          </a:prstGeom>
          <a:noFill/>
          <a:ln>
            <a:noFill/>
          </a:ln>
        </p:spPr>
      </p:pic>
      <p:sp>
        <p:nvSpPr>
          <p:cNvPr id="409" name="Google Shape;409;p39"/>
          <p:cNvSpPr/>
          <p:nvPr/>
        </p:nvSpPr>
        <p:spPr>
          <a:xfrm>
            <a:off x="4309713" y="5089771"/>
            <a:ext cx="2668603" cy="1014695"/>
          </a:xfrm>
          <a:prstGeom prst="diamond">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10" name="Google Shape;410;p39"/>
          <p:cNvSpPr txBox="1"/>
          <p:nvPr/>
        </p:nvSpPr>
        <p:spPr>
          <a:xfrm>
            <a:off x="3484746" y="783454"/>
            <a:ext cx="4465721" cy="461665"/>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Century Gothic"/>
                <a:ea typeface="Century Gothic"/>
                <a:cs typeface="Century Gothic"/>
                <a:sym typeface="Century Gothic"/>
              </a:rPr>
              <a:t>YAHOO Finance Data</a:t>
            </a:r>
            <a:endParaRPr/>
          </a:p>
        </p:txBody>
      </p:sp>
      <p:sp>
        <p:nvSpPr>
          <p:cNvPr id="411" name="Google Shape;411;p39"/>
          <p:cNvSpPr txBox="1"/>
          <p:nvPr/>
        </p:nvSpPr>
        <p:spPr>
          <a:xfrm>
            <a:off x="4028175" y="2085104"/>
            <a:ext cx="1318661"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Trend</a:t>
            </a:r>
            <a:endParaRPr/>
          </a:p>
        </p:txBody>
      </p:sp>
      <p:sp>
        <p:nvSpPr>
          <p:cNvPr id="412" name="Google Shape;412;p39"/>
          <p:cNvSpPr txBox="1"/>
          <p:nvPr/>
        </p:nvSpPr>
        <p:spPr>
          <a:xfrm>
            <a:off x="6066723" y="2085104"/>
            <a:ext cx="2668604"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entury Gothic"/>
                <a:ea typeface="Century Gothic"/>
                <a:cs typeface="Century Gothic"/>
                <a:sym typeface="Century Gothic"/>
              </a:rPr>
              <a:t>Continuous UP/DOWN</a:t>
            </a:r>
            <a:endParaRPr/>
          </a:p>
        </p:txBody>
      </p:sp>
      <p:sp>
        <p:nvSpPr>
          <p:cNvPr id="413" name="Google Shape;413;p39"/>
          <p:cNvSpPr txBox="1"/>
          <p:nvPr/>
        </p:nvSpPr>
        <p:spPr>
          <a:xfrm>
            <a:off x="9403882" y="2085104"/>
            <a:ext cx="2557112"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Volume Variation</a:t>
            </a:r>
            <a:endParaRPr/>
          </a:p>
        </p:txBody>
      </p:sp>
      <p:sp>
        <p:nvSpPr>
          <p:cNvPr id="414" name="Google Shape;414;p39"/>
          <p:cNvSpPr txBox="1"/>
          <p:nvPr/>
        </p:nvSpPr>
        <p:spPr>
          <a:xfrm>
            <a:off x="1109114" y="2074246"/>
            <a:ext cx="2079056"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Traded quantity</a:t>
            </a:r>
            <a:endParaRPr/>
          </a:p>
        </p:txBody>
      </p:sp>
      <p:sp>
        <p:nvSpPr>
          <p:cNvPr id="415" name="Google Shape;415;p39"/>
          <p:cNvSpPr txBox="1"/>
          <p:nvPr/>
        </p:nvSpPr>
        <p:spPr>
          <a:xfrm>
            <a:off x="4184583" y="3525253"/>
            <a:ext cx="2793733" cy="707886"/>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entury Gothic"/>
                <a:ea typeface="Century Gothic"/>
                <a:cs typeface="Century Gothic"/>
                <a:sym typeface="Century Gothic"/>
              </a:rPr>
              <a:t>PREDICTION</a:t>
            </a:r>
            <a:endParaRPr/>
          </a:p>
          <a:p>
            <a:pPr marL="0" marR="0" lvl="0" indent="0" algn="ctr" rtl="0">
              <a:spcBef>
                <a:spcPts val="0"/>
              </a:spcBef>
              <a:spcAft>
                <a:spcPts val="0"/>
              </a:spcAft>
              <a:buNone/>
            </a:pPr>
            <a:r>
              <a:rPr lang="en-US" sz="2000">
                <a:solidFill>
                  <a:schemeClr val="dk1"/>
                </a:solidFill>
                <a:latin typeface="Century Gothic"/>
                <a:ea typeface="Century Gothic"/>
                <a:cs typeface="Century Gothic"/>
                <a:sym typeface="Century Gothic"/>
              </a:rPr>
              <a:t>MODEL</a:t>
            </a:r>
            <a:endParaRPr/>
          </a:p>
        </p:txBody>
      </p:sp>
      <p:sp>
        <p:nvSpPr>
          <p:cNvPr id="416" name="Google Shape;416;p39"/>
          <p:cNvSpPr txBox="1"/>
          <p:nvPr/>
        </p:nvSpPr>
        <p:spPr>
          <a:xfrm>
            <a:off x="3422985" y="6163720"/>
            <a:ext cx="579922"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UP</a:t>
            </a:r>
            <a:endParaRPr/>
          </a:p>
        </p:txBody>
      </p:sp>
      <p:sp>
        <p:nvSpPr>
          <p:cNvPr id="417" name="Google Shape;417;p39"/>
          <p:cNvSpPr txBox="1"/>
          <p:nvPr/>
        </p:nvSpPr>
        <p:spPr>
          <a:xfrm>
            <a:off x="5153930" y="5258276"/>
            <a:ext cx="12195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Trend &gt; threshold</a:t>
            </a:r>
            <a:endParaRPr/>
          </a:p>
        </p:txBody>
      </p:sp>
      <p:sp>
        <p:nvSpPr>
          <p:cNvPr id="418" name="Google Shape;418;p39"/>
          <p:cNvSpPr txBox="1"/>
          <p:nvPr/>
        </p:nvSpPr>
        <p:spPr>
          <a:xfrm>
            <a:off x="7214934" y="6163720"/>
            <a:ext cx="1027499" cy="369332"/>
          </a:xfrm>
          <a:prstGeom prst="rect">
            <a:avLst/>
          </a:prstGeom>
          <a:solidFill>
            <a:schemeClr val="lt1"/>
          </a:solidFill>
          <a:ln w="15875" cap="rnd"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entury Gothic"/>
                <a:ea typeface="Century Gothic"/>
                <a:cs typeface="Century Gothic"/>
                <a:sym typeface="Century Gothic"/>
              </a:rPr>
              <a:t>DOWN</a:t>
            </a:r>
            <a:endParaRPr/>
          </a:p>
        </p:txBody>
      </p:sp>
      <p:sp>
        <p:nvSpPr>
          <p:cNvPr id="419" name="Google Shape;419;p39"/>
          <p:cNvSpPr/>
          <p:nvPr/>
        </p:nvSpPr>
        <p:spPr>
          <a:xfrm rot="10800000" flipH="1">
            <a:off x="7950467" y="933651"/>
            <a:ext cx="2800952" cy="1094916"/>
          </a:xfrm>
          <a:prstGeom prst="bentUpArrow">
            <a:avLst>
              <a:gd name="adj1" fmla="val 8168"/>
              <a:gd name="adj2" fmla="val 17968"/>
              <a:gd name="adj3" fmla="val 22430"/>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20" name="Google Shape;420;p39"/>
          <p:cNvSpPr/>
          <p:nvPr/>
        </p:nvSpPr>
        <p:spPr>
          <a:xfrm rot="10800000">
            <a:off x="1809549" y="933651"/>
            <a:ext cx="1675196" cy="1094916"/>
          </a:xfrm>
          <a:prstGeom prst="bentUpArrow">
            <a:avLst>
              <a:gd name="adj1" fmla="val 8168"/>
              <a:gd name="adj2" fmla="val 17968"/>
              <a:gd name="adj3" fmla="val 22430"/>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21" name="Google Shape;421;p39"/>
          <p:cNvSpPr/>
          <p:nvPr/>
        </p:nvSpPr>
        <p:spPr>
          <a:xfrm>
            <a:off x="4687505" y="1234508"/>
            <a:ext cx="285145" cy="850596"/>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2" name="Google Shape;422;p39"/>
          <p:cNvSpPr/>
          <p:nvPr/>
        </p:nvSpPr>
        <p:spPr>
          <a:xfrm>
            <a:off x="6556410" y="1274154"/>
            <a:ext cx="299984" cy="810950"/>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3" name="Google Shape;423;p39"/>
          <p:cNvSpPr/>
          <p:nvPr/>
        </p:nvSpPr>
        <p:spPr>
          <a:xfrm>
            <a:off x="5495227" y="1260881"/>
            <a:ext cx="340489" cy="2264372"/>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4" name="Google Shape;424;p39"/>
          <p:cNvSpPr/>
          <p:nvPr/>
        </p:nvSpPr>
        <p:spPr>
          <a:xfrm rot="-5400000" flipH="1">
            <a:off x="8009612" y="1468821"/>
            <a:ext cx="1566136" cy="3628726"/>
          </a:xfrm>
          <a:prstGeom prst="bentUpArrow">
            <a:avLst>
              <a:gd name="adj1" fmla="val 5531"/>
              <a:gd name="adj2" fmla="val 13359"/>
              <a:gd name="adj3" fmla="val 19357"/>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25" name="Google Shape;425;p39"/>
          <p:cNvSpPr/>
          <p:nvPr/>
        </p:nvSpPr>
        <p:spPr>
          <a:xfrm>
            <a:off x="6540174" y="2454436"/>
            <a:ext cx="340488" cy="1070817"/>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39"/>
          <p:cNvSpPr/>
          <p:nvPr/>
        </p:nvSpPr>
        <p:spPr>
          <a:xfrm>
            <a:off x="4671862" y="2457805"/>
            <a:ext cx="336085" cy="1051686"/>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7" name="Google Shape;427;p39"/>
          <p:cNvSpPr/>
          <p:nvPr/>
        </p:nvSpPr>
        <p:spPr>
          <a:xfrm rot="5400000">
            <a:off x="2300624" y="2182297"/>
            <a:ext cx="1566138" cy="2201778"/>
          </a:xfrm>
          <a:prstGeom prst="bentUpArrow">
            <a:avLst>
              <a:gd name="adj1" fmla="val 8168"/>
              <a:gd name="adj2" fmla="val 12589"/>
              <a:gd name="adj3" fmla="val 20053"/>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28" name="Google Shape;428;p39"/>
          <p:cNvSpPr/>
          <p:nvPr/>
        </p:nvSpPr>
        <p:spPr>
          <a:xfrm>
            <a:off x="5495227" y="4248901"/>
            <a:ext cx="299984" cy="810950"/>
          </a:xfrm>
          <a:prstGeom prst="downArrow">
            <a:avLst>
              <a:gd name="adj1" fmla="val 36498"/>
              <a:gd name="adj2" fmla="val 77004"/>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9" name="Google Shape;429;p39"/>
          <p:cNvSpPr/>
          <p:nvPr/>
        </p:nvSpPr>
        <p:spPr>
          <a:xfrm rot="10800000" flipH="1">
            <a:off x="6978316" y="5573025"/>
            <a:ext cx="844217" cy="561359"/>
          </a:xfrm>
          <a:prstGeom prst="bentUpArrow">
            <a:avLst>
              <a:gd name="adj1" fmla="val 8168"/>
              <a:gd name="adj2" fmla="val 17968"/>
              <a:gd name="adj3" fmla="val 22430"/>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30" name="Google Shape;430;p39"/>
          <p:cNvSpPr/>
          <p:nvPr/>
        </p:nvSpPr>
        <p:spPr>
          <a:xfrm rot="10800000">
            <a:off x="3619096" y="5573024"/>
            <a:ext cx="690615" cy="531441"/>
          </a:xfrm>
          <a:prstGeom prst="bentUpArrow">
            <a:avLst>
              <a:gd name="adj1" fmla="val 8168"/>
              <a:gd name="adj2" fmla="val 17968"/>
              <a:gd name="adj3" fmla="val 22430"/>
            </a:avLst>
          </a:prstGeom>
          <a:solidFill>
            <a:schemeClr val="dk1"/>
          </a:solidFill>
          <a:ln w="25400" cap="flat" cmpd="sng">
            <a:solidFill>
              <a:srgbClr val="1D24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24A"/>
              </a:solidFill>
              <a:latin typeface="Arial"/>
              <a:ea typeface="Arial"/>
              <a:cs typeface="Arial"/>
              <a:sym typeface="Arial"/>
            </a:endParaRPr>
          </a:p>
        </p:txBody>
      </p:sp>
      <p:sp>
        <p:nvSpPr>
          <p:cNvPr id="431" name="Google Shape;431;p39"/>
          <p:cNvSpPr txBox="1"/>
          <p:nvPr/>
        </p:nvSpPr>
        <p:spPr>
          <a:xfrm>
            <a:off x="6978314" y="5236079"/>
            <a:ext cx="830179" cy="3734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FALSE</a:t>
            </a:r>
            <a:endParaRPr/>
          </a:p>
        </p:txBody>
      </p:sp>
      <p:sp>
        <p:nvSpPr>
          <p:cNvPr id="432" name="Google Shape;432;p39"/>
          <p:cNvSpPr txBox="1"/>
          <p:nvPr/>
        </p:nvSpPr>
        <p:spPr>
          <a:xfrm>
            <a:off x="3654188" y="5246278"/>
            <a:ext cx="712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TRUE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8" name="Google Shape;438;p40"/>
          <p:cNvPicPr preferRelativeResize="0"/>
          <p:nvPr/>
        </p:nvPicPr>
        <p:blipFill rotWithShape="1">
          <a:blip r:embed="rId3">
            <a:alphaModFix/>
          </a:blip>
          <a:srcRect/>
          <a:stretch/>
        </p:blipFill>
        <p:spPr>
          <a:xfrm>
            <a:off x="4940050" y="2330450"/>
            <a:ext cx="6877049" cy="4540465"/>
          </a:xfrm>
          <a:prstGeom prst="rect">
            <a:avLst/>
          </a:prstGeom>
          <a:noFill/>
          <a:ln>
            <a:noFill/>
          </a:ln>
        </p:spPr>
      </p:pic>
      <p:sp>
        <p:nvSpPr>
          <p:cNvPr id="439" name="Google Shape;439;p4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spcBef>
                <a:spcPts val="0"/>
              </a:spcBef>
              <a:spcAft>
                <a:spcPts val="0"/>
              </a:spcAft>
              <a:buSzPct val="100000"/>
              <a:buNone/>
            </a:pPr>
            <a:r>
              <a:rPr lang="en-US"/>
              <a:t>LITERATURE REVIEW</a:t>
            </a:r>
            <a:endParaRPr/>
          </a:p>
        </p:txBody>
      </p:sp>
      <p:sp>
        <p:nvSpPr>
          <p:cNvPr id="440" name="Google Shape;440;p40"/>
          <p:cNvSpPr txBox="1"/>
          <p:nvPr/>
        </p:nvSpPr>
        <p:spPr>
          <a:xfrm>
            <a:off x="1268464" y="1151168"/>
            <a:ext cx="10809200"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Arial"/>
                <a:ea typeface="Arial"/>
                <a:cs typeface="Arial"/>
                <a:sym typeface="Arial"/>
              </a:rPr>
              <a:t>• How to </a:t>
            </a:r>
            <a:r>
              <a:rPr lang="en-US" sz="2800" dirty="0" err="1">
                <a:solidFill>
                  <a:schemeClr val="lt1"/>
                </a:solidFill>
                <a:latin typeface="Arial"/>
                <a:ea typeface="Arial"/>
                <a:cs typeface="Arial"/>
                <a:sym typeface="Arial"/>
              </a:rPr>
              <a:t>analyse</a:t>
            </a:r>
            <a:r>
              <a:rPr lang="en-US" sz="2800" dirty="0">
                <a:solidFill>
                  <a:schemeClr val="lt1"/>
                </a:solidFill>
                <a:latin typeface="Arial"/>
                <a:ea typeface="Arial"/>
                <a:cs typeface="Arial"/>
                <a:sym typeface="Arial"/>
              </a:rPr>
              <a:t> stock data with Python -  Satoshi </a:t>
            </a:r>
            <a:r>
              <a:rPr lang="en-US" sz="2800" dirty="0" err="1">
                <a:solidFill>
                  <a:schemeClr val="lt1"/>
                </a:solidFill>
                <a:latin typeface="Arial"/>
                <a:ea typeface="Arial"/>
                <a:cs typeface="Arial"/>
                <a:sym typeface="Arial"/>
              </a:rPr>
              <a:t>goto</a:t>
            </a:r>
            <a:endParaRPr dirty="0"/>
          </a:p>
          <a:p>
            <a:pPr marL="0" marR="0" lvl="0" indent="0" algn="l" rtl="0">
              <a:spcBef>
                <a:spcPts val="0"/>
              </a:spcBef>
              <a:spcAft>
                <a:spcPts val="0"/>
              </a:spcAft>
              <a:buNone/>
            </a:pPr>
            <a:endParaRPr sz="2800" dirty="0">
              <a:solidFill>
                <a:schemeClr val="lt1"/>
              </a:solidFill>
              <a:latin typeface="Arial"/>
              <a:ea typeface="Arial"/>
              <a:cs typeface="Arial"/>
              <a:sym typeface="Arial"/>
            </a:endParaRPr>
          </a:p>
          <a:p>
            <a:pPr marL="0" marR="0" lvl="0" indent="0" algn="l" rtl="0">
              <a:spcBef>
                <a:spcPts val="0"/>
              </a:spcBef>
              <a:spcAft>
                <a:spcPts val="0"/>
              </a:spcAft>
              <a:buNone/>
            </a:pPr>
            <a:r>
              <a:rPr lang="en-US" sz="2800" dirty="0">
                <a:solidFill>
                  <a:schemeClr val="lt1"/>
                </a:solidFill>
                <a:latin typeface="Arial"/>
                <a:ea typeface="Arial"/>
                <a:cs typeface="Arial"/>
                <a:sym typeface="Arial"/>
              </a:rPr>
              <a:t>• Stock Technical analysis with Python-Created by </a:t>
            </a:r>
            <a:r>
              <a:rPr lang="en-US" sz="2800" dirty="0" err="1">
                <a:solidFill>
                  <a:schemeClr val="lt1"/>
                </a:solidFill>
                <a:latin typeface="Arial"/>
                <a:ea typeface="Arial"/>
                <a:cs typeface="Arial"/>
                <a:sym typeface="Arial"/>
              </a:rPr>
              <a:t>diego</a:t>
            </a:r>
            <a:r>
              <a:rPr lang="en-US" sz="2800" dirty="0">
                <a:solidFill>
                  <a:schemeClr val="lt1"/>
                </a:solidFill>
                <a:latin typeface="Arial"/>
                <a:ea typeface="Arial"/>
                <a:cs typeface="Arial"/>
                <a:sym typeface="Arial"/>
              </a:rPr>
              <a:t> Fernandez </a:t>
            </a:r>
            <a:endParaRPr dirty="0"/>
          </a:p>
          <a:p>
            <a:pPr marL="0" marR="0" lvl="0" indent="0" algn="l" rtl="0">
              <a:spcBef>
                <a:spcPts val="0"/>
              </a:spcBef>
              <a:spcAft>
                <a:spcPts val="0"/>
              </a:spcAft>
              <a:buNone/>
            </a:pPr>
            <a:endParaRPr sz="2800" dirty="0">
              <a:solidFill>
                <a:schemeClr val="lt1"/>
              </a:solidFill>
              <a:latin typeface="Arial"/>
              <a:ea typeface="Arial"/>
              <a:cs typeface="Arial"/>
              <a:sym typeface="Arial"/>
            </a:endParaRPr>
          </a:p>
          <a:p>
            <a:pPr marL="0" marR="0" lvl="0" indent="0" algn="l" rtl="0">
              <a:spcBef>
                <a:spcPts val="0"/>
              </a:spcBef>
              <a:spcAft>
                <a:spcPts val="0"/>
              </a:spcAft>
              <a:buNone/>
            </a:pPr>
            <a:r>
              <a:rPr lang="en-US" sz="2800" dirty="0">
                <a:solidFill>
                  <a:schemeClr val="lt1"/>
                </a:solidFill>
                <a:latin typeface="Arial"/>
                <a:ea typeface="Arial"/>
                <a:cs typeface="Arial"/>
                <a:sym typeface="Arial"/>
              </a:rPr>
              <a:t>• How to implement Financial Trading Strategies- Bob Mather</a:t>
            </a:r>
            <a:endParaRPr dirty="0"/>
          </a:p>
          <a:p>
            <a:pPr marL="0" marR="0" lvl="0" indent="0" algn="l" rtl="0">
              <a:spcBef>
                <a:spcPts val="0"/>
              </a:spcBef>
              <a:spcAft>
                <a:spcPts val="0"/>
              </a:spcAft>
              <a:buNone/>
            </a:pPr>
            <a:endParaRPr sz="2800" dirty="0">
              <a:solidFill>
                <a:schemeClr val="lt1"/>
              </a:solidFill>
              <a:latin typeface="Arial"/>
              <a:ea typeface="Arial"/>
              <a:cs typeface="Arial"/>
              <a:sym typeface="Arial"/>
            </a:endParaRPr>
          </a:p>
          <a:p>
            <a:pPr marL="0" marR="0" lvl="0" indent="0" algn="l" rtl="0">
              <a:spcBef>
                <a:spcPts val="0"/>
              </a:spcBef>
              <a:spcAft>
                <a:spcPts val="0"/>
              </a:spcAft>
              <a:buNone/>
            </a:pPr>
            <a:r>
              <a:rPr lang="en-US" sz="2800" dirty="0">
                <a:solidFill>
                  <a:schemeClr val="lt1"/>
                </a:solidFill>
                <a:latin typeface="Arial"/>
                <a:ea typeface="Arial"/>
                <a:cs typeface="Arial"/>
                <a:sym typeface="Arial"/>
              </a:rPr>
              <a:t>• Trading evolved(Anyone can build killer Trading Strategies in Python)-Andreas F. </a:t>
            </a:r>
            <a:r>
              <a:rPr lang="en-US" sz="2800" dirty="0" err="1">
                <a:solidFill>
                  <a:schemeClr val="lt1"/>
                </a:solidFill>
                <a:latin typeface="Arial"/>
                <a:ea typeface="Arial"/>
                <a:cs typeface="Arial"/>
                <a:sym typeface="Arial"/>
              </a:rPr>
              <a:t>Clenow</a:t>
            </a:r>
            <a:endParaRPr dirty="0"/>
          </a:p>
          <a:p>
            <a:pPr marL="0" marR="0" lvl="0" indent="0" algn="l" rtl="0">
              <a:spcBef>
                <a:spcPts val="0"/>
              </a:spcBef>
              <a:spcAft>
                <a:spcPts val="0"/>
              </a:spcAft>
              <a:buNone/>
            </a:pPr>
            <a:endParaRPr sz="2800" dirty="0">
              <a:solidFill>
                <a:schemeClr val="lt1"/>
              </a:solidFill>
              <a:latin typeface="Arial"/>
              <a:ea typeface="Arial"/>
              <a:cs typeface="Arial"/>
              <a:sym typeface="Arial"/>
            </a:endParaRPr>
          </a:p>
          <a:p>
            <a:pPr marL="0" marR="0" lvl="0" indent="0" algn="l" rtl="0">
              <a:spcBef>
                <a:spcPts val="0"/>
              </a:spcBef>
              <a:spcAft>
                <a:spcPts val="0"/>
              </a:spcAft>
              <a:buNone/>
            </a:pPr>
            <a:r>
              <a:rPr lang="en-US" sz="2800" dirty="0">
                <a:solidFill>
                  <a:schemeClr val="lt1"/>
                </a:solidFill>
                <a:latin typeface="Arial"/>
                <a:ea typeface="Arial"/>
                <a:cs typeface="Arial"/>
                <a:sym typeface="Arial"/>
              </a:rPr>
              <a:t>• Stock Market Analysis in Python-  </a:t>
            </a:r>
            <a:r>
              <a:rPr lang="en-US" sz="2800" dirty="0" err="1">
                <a:solidFill>
                  <a:schemeClr val="lt1"/>
                </a:solidFill>
                <a:latin typeface="Arial"/>
                <a:ea typeface="Arial"/>
                <a:cs typeface="Arial"/>
                <a:sym typeface="Arial"/>
              </a:rPr>
              <a:t>Faizan</a:t>
            </a:r>
            <a:r>
              <a:rPr lang="en-US" sz="2800" dirty="0">
                <a:solidFill>
                  <a:schemeClr val="lt1"/>
                </a:solidFill>
                <a:latin typeface="Arial"/>
                <a:ea typeface="Arial"/>
                <a:cs typeface="Arial"/>
                <a:sym typeface="Arial"/>
              </a:rPr>
              <a:t> Ahmed </a:t>
            </a:r>
            <a:endParaRPr dirty="0"/>
          </a:p>
          <a:p>
            <a:pPr marL="0" marR="0" lvl="0" indent="0" algn="l" rtl="0">
              <a:spcBef>
                <a:spcPts val="0"/>
              </a:spcBef>
              <a:spcAft>
                <a:spcPts val="0"/>
              </a:spcAft>
              <a:buNone/>
            </a:pPr>
            <a:endParaRPr sz="2800" dirty="0">
              <a:solidFill>
                <a:schemeClr val="lt1"/>
              </a:solidFill>
              <a:latin typeface="Arial"/>
              <a:ea typeface="Arial"/>
              <a:cs typeface="Arial"/>
              <a:sym typeface="Arial"/>
            </a:endParaRPr>
          </a:p>
          <a:p>
            <a:pPr marL="0" marR="0" lvl="0" indent="0" algn="l" rtl="0">
              <a:spcBef>
                <a:spcPts val="0"/>
              </a:spcBef>
              <a:spcAft>
                <a:spcPts val="0"/>
              </a:spcAft>
              <a:buNone/>
            </a:pPr>
            <a:r>
              <a:rPr lang="en-US" sz="2800" dirty="0">
                <a:solidFill>
                  <a:schemeClr val="lt1"/>
                </a:solidFill>
                <a:latin typeface="Arial"/>
                <a:ea typeface="Arial"/>
                <a:cs typeface="Arial"/>
                <a:sym typeface="Arial"/>
              </a:rPr>
              <a:t>• Stock Prediction in Python- Will </a:t>
            </a:r>
            <a:r>
              <a:rPr lang="en-US" sz="2800" dirty="0" err="1">
                <a:solidFill>
                  <a:schemeClr val="lt1"/>
                </a:solidFill>
                <a:latin typeface="Arial"/>
                <a:ea typeface="Arial"/>
                <a:cs typeface="Arial"/>
                <a:sym typeface="Arial"/>
              </a:rPr>
              <a:t>Koehrsen</a:t>
            </a:r>
            <a:endParaRPr dirty="0"/>
          </a:p>
        </p:txBody>
      </p:sp>
    </p:spTree>
  </p:cSld>
  <p:clrMapOvr>
    <a:masterClrMapping/>
  </p:clrMapOvr>
</p:sld>
</file>

<file path=ppt/theme/theme1.xml><?xml version="1.0" encoding="utf-8"?>
<a:theme xmlns:a="http://schemas.openxmlformats.org/drawingml/2006/main" name="1_RetrospectVTI">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RetrospectVTI">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sp">
  <a:themeElements>
    <a:clrScheme name="Wisp">
      <a:dk1>
        <a:srgbClr val="000000"/>
      </a:dk1>
      <a:lt1>
        <a:srgbClr val="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CBE574CFDA364D91186ACDB1A210D7" ma:contentTypeVersion="4" ma:contentTypeDescription="Create a new document." ma:contentTypeScope="" ma:versionID="3f80092e293cf24696c9a7c4b40fa54c">
  <xsd:schema xmlns:xsd="http://www.w3.org/2001/XMLSchema" xmlns:xs="http://www.w3.org/2001/XMLSchema" xmlns:p="http://schemas.microsoft.com/office/2006/metadata/properties" xmlns:ns2="459b0db8-b8f1-433b-b845-6773bac75500" targetNamespace="http://schemas.microsoft.com/office/2006/metadata/properties" ma:root="true" ma:fieldsID="e32b5bee3d079a016c6d521e1b7183cb" ns2:_="">
    <xsd:import namespace="459b0db8-b8f1-433b-b845-6773bac7550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9b0db8-b8f1-433b-b845-6773bac755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C9B8D4-CADF-46BE-843D-266C9CCFEAF9}">
  <ds:schemaRefs>
    <ds:schemaRef ds:uri="http://schemas.microsoft.com/sharepoint/v3/contenttype/forms"/>
  </ds:schemaRefs>
</ds:datastoreItem>
</file>

<file path=customXml/itemProps2.xml><?xml version="1.0" encoding="utf-8"?>
<ds:datastoreItem xmlns:ds="http://schemas.openxmlformats.org/officeDocument/2006/customXml" ds:itemID="{58A48A73-25C7-4B41-82A5-6758FF43C1C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EC3C3B6-6355-4CB3-8937-B2D3292E2D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9b0db8-b8f1-433b-b845-6773bac755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106</TotalTime>
  <Words>1119</Words>
  <Application>Microsoft Office PowerPoint</Application>
  <PresentationFormat>Widescreen</PresentationFormat>
  <Paragraphs>92</Paragraphs>
  <Slides>18</Slides>
  <Notes>17</Notes>
  <HiddenSlides>0</HiddenSlides>
  <MMClips>1</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18</vt:i4>
      </vt:variant>
    </vt:vector>
  </HeadingPairs>
  <TitlesOfParts>
    <vt:vector size="34" baseType="lpstr">
      <vt:lpstr>Bell MT</vt:lpstr>
      <vt:lpstr>Bookman Old Style</vt:lpstr>
      <vt:lpstr>Wingdings</vt:lpstr>
      <vt:lpstr>Libre Franklin</vt:lpstr>
      <vt:lpstr>Arial</vt:lpstr>
      <vt:lpstr>Courier New</vt:lpstr>
      <vt:lpstr>Century Gothic</vt:lpstr>
      <vt:lpstr>Noto Sans Symbols</vt:lpstr>
      <vt:lpstr>Source Sans Pro</vt:lpstr>
      <vt:lpstr>Algerian</vt:lpstr>
      <vt:lpstr>Calibri</vt:lpstr>
      <vt:lpstr>Roboto</vt:lpstr>
      <vt:lpstr>1_RetrospectVTI</vt:lpstr>
      <vt:lpstr>1_RetrospectVTI</vt:lpstr>
      <vt:lpstr>1_RetrospectVTI</vt:lpstr>
      <vt:lpstr>Wisp</vt:lpstr>
      <vt:lpstr>Stock Market Data And Analysis In Python</vt:lpstr>
      <vt:lpstr>TEAM MEMBERS </vt:lpstr>
      <vt:lpstr>INTRODUCTION</vt:lpstr>
      <vt:lpstr>PRE-EXISTING WORK</vt:lpstr>
      <vt:lpstr>Proposed work</vt:lpstr>
      <vt:lpstr>REAL TIME USES</vt:lpstr>
      <vt:lpstr>PowerPoint Presentation</vt:lpstr>
      <vt:lpstr>PowerPoint Presentation</vt:lpstr>
      <vt:lpstr>PowerPoint Presentation</vt:lpstr>
      <vt:lpstr>MODULE</vt:lpstr>
      <vt:lpstr>MODULE WORK FLOW</vt:lpstr>
      <vt:lpstr>IMPLEMENTATION AND CODING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Data And Analysis In Python</dc:title>
  <dc:creator>vivek kumar sahu</dc:creator>
  <cp:lastModifiedBy>vivek</cp:lastModifiedBy>
  <cp:revision>5</cp:revision>
  <dcterms:modified xsi:type="dcterms:W3CDTF">2021-12-22T07:59:25Z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0x0101002ECBE574CFDA364D91186ACDB1A210D7</vt:lpwstr>
  </property>
</Properties>
</file>